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2" r:id="rId8"/>
    <p:sldId id="263" r:id="rId9"/>
    <p:sldId id="264" r:id="rId10"/>
    <p:sldId id="265" r:id="rId11"/>
    <p:sldId id="266" r:id="rId12"/>
    <p:sldId id="270" r:id="rId13"/>
    <p:sldId id="271" r:id="rId14"/>
    <p:sldId id="268" r:id="rId15"/>
    <p:sldId id="269" r:id="rId16"/>
    <p:sldId id="273"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27" autoAdjust="0"/>
    <p:restoredTop sz="94660"/>
  </p:normalViewPr>
  <p:slideViewPr>
    <p:cSldViewPr>
      <p:cViewPr varScale="1">
        <p:scale>
          <a:sx n="74" d="100"/>
          <a:sy n="74" d="100"/>
        </p:scale>
        <p:origin x="8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68534A41-3D90-4126-9D71-D1DFD63B9018}" type="datetimeFigureOut">
              <a:rPr lang="pl-PL" smtClean="0"/>
              <a:pPr/>
              <a:t>2017-12-18</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8534A41-3D90-4126-9D71-D1DFD63B9018}" type="datetimeFigureOut">
              <a:rPr lang="pl-PL" smtClean="0"/>
              <a:pPr/>
              <a:t>2017-12-18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8534A41-3D90-4126-9D71-D1DFD63B9018}" type="datetimeFigureOut">
              <a:rPr lang="pl-PL" smtClean="0"/>
              <a:pPr/>
              <a:t>2017-12-18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68534A41-3D90-4126-9D71-D1DFD63B9018}" type="datetimeFigureOut">
              <a:rPr lang="pl-PL" smtClean="0"/>
              <a:pPr/>
              <a:t>2017-12-18</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68534A41-3D90-4126-9D71-D1DFD63B9018}" type="datetimeFigureOut">
              <a:rPr lang="pl-PL" smtClean="0"/>
              <a:pPr/>
              <a:t>2017-12-18</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69C9C7AA-3146-48BA-89A3-4089C67CADA0}"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68534A41-3D90-4126-9D71-D1DFD63B9018}" type="datetimeFigureOut">
              <a:rPr lang="pl-PL" smtClean="0"/>
              <a:pPr/>
              <a:t>2017-12-18</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68534A41-3D90-4126-9D71-D1DFD63B9018}" type="datetimeFigureOut">
              <a:rPr lang="pl-PL" smtClean="0"/>
              <a:pPr/>
              <a:t>2017-12-18</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69C9C7AA-3146-48BA-89A3-4089C67CADA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8534A41-3D90-4126-9D71-D1DFD63B9018}" type="datetimeFigureOut">
              <a:rPr lang="pl-PL" smtClean="0"/>
              <a:pPr/>
              <a:t>2017-12-18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68534A41-3D90-4126-9D71-D1DFD63B9018}" type="datetimeFigureOut">
              <a:rPr lang="pl-PL" smtClean="0"/>
              <a:pPr/>
              <a:t>2017-12-18</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69C9C7AA-3146-48BA-89A3-4089C67CADA0}" type="slidenum">
              <a:rPr lang="pl-PL" smtClean="0"/>
              <a:pPr/>
              <a:t>‹#›</a:t>
            </a:fld>
            <a:endParaRPr lang="pl-PL"/>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68534A41-3D90-4126-9D71-D1DFD63B9018}" type="datetimeFigureOut">
              <a:rPr lang="pl-PL" smtClean="0"/>
              <a:pPr/>
              <a:t>2017-12-18</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69C9C7AA-3146-48BA-89A3-4089C67CADA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68534A41-3D90-4126-9D71-D1DFD63B9018}" type="datetimeFigureOut">
              <a:rPr lang="pl-PL" smtClean="0"/>
              <a:pPr/>
              <a:t>2017-12-18</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69C9C7AA-3146-48BA-89A3-4089C67CADA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0000">
              <a:schemeClr val="bg2">
                <a:shade val="92000"/>
                <a:satMod val="230000"/>
                <a:lumMod val="64000"/>
                <a:lumOff val="36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8534A41-3D90-4126-9D71-D1DFD63B9018}" type="datetimeFigureOut">
              <a:rPr lang="pl-PL" smtClean="0"/>
              <a:pPr/>
              <a:t>2017-12-18</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9C9C7AA-3146-48BA-89A3-4089C67CADA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ekretariat@ckziu.com"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92D050"/>
            </a:gs>
            <a:gs pos="90000">
              <a:schemeClr val="bg2">
                <a:shade val="92000"/>
                <a:satMod val="230000"/>
                <a:lumMod val="64000"/>
                <a:lumOff val="36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  </a:t>
            </a:r>
            <a:endParaRPr lang="pl-PL" dirty="0"/>
          </a:p>
        </p:txBody>
      </p:sp>
      <p:sp>
        <p:nvSpPr>
          <p:cNvPr id="3" name="Podtytuł 2"/>
          <p:cNvSpPr>
            <a:spLocks noGrp="1"/>
          </p:cNvSpPr>
          <p:nvPr>
            <p:ph type="subTitle" idx="1"/>
          </p:nvPr>
        </p:nvSpPr>
        <p:spPr>
          <a:xfrm>
            <a:off x="251520" y="1628800"/>
            <a:ext cx="8317736" cy="4447966"/>
          </a:xfrm>
          <a:noFill/>
        </p:spPr>
        <p:txBody>
          <a:bodyPr>
            <a:normAutofit fontScale="77500" lnSpcReduction="20000"/>
          </a:bodyPr>
          <a:lstStyle/>
          <a:p>
            <a:pPr algn="l"/>
            <a:r>
              <a:rPr lang="pl-PL" sz="4000" dirty="0" smtClean="0">
                <a:solidFill>
                  <a:schemeClr val="accent4">
                    <a:lumMod val="60000"/>
                    <a:lumOff val="40000"/>
                  </a:schemeClr>
                </a:solidFill>
                <a:latin typeface="Copperplate Gothic Light" pitchFamily="34" charset="0"/>
              </a:rPr>
              <a:t>CENTRUM KSZTAŁCENIA ZAWODOWEG I USTAWICZNEGO                   W SOSNOWCU</a:t>
            </a:r>
          </a:p>
          <a:p>
            <a:pPr algn="l"/>
            <a:endParaRPr lang="pl-PL" sz="4000" dirty="0" smtClean="0">
              <a:solidFill>
                <a:schemeClr val="accent4">
                  <a:lumMod val="60000"/>
                  <a:lumOff val="40000"/>
                </a:schemeClr>
              </a:solidFill>
              <a:latin typeface="Copperplate Gothic Light" pitchFamily="34" charset="0"/>
            </a:endParaRPr>
          </a:p>
          <a:p>
            <a:pPr algn="l"/>
            <a:endParaRPr lang="pl-PL" sz="4000" dirty="0" smtClean="0">
              <a:solidFill>
                <a:schemeClr val="accent4">
                  <a:lumMod val="60000"/>
                  <a:lumOff val="40000"/>
                </a:schemeClr>
              </a:solidFill>
              <a:latin typeface="Copperplate Gothic Light" pitchFamily="34" charset="0"/>
            </a:endParaRPr>
          </a:p>
          <a:p>
            <a:pPr algn="l"/>
            <a:r>
              <a:rPr lang="en-GB" sz="4000" dirty="0" smtClean="0">
                <a:solidFill>
                  <a:schemeClr val="accent4">
                    <a:lumMod val="60000"/>
                    <a:lumOff val="40000"/>
                  </a:schemeClr>
                </a:solidFill>
                <a:latin typeface="Copperplate Gothic Light" pitchFamily="34" charset="0"/>
              </a:rPr>
              <a:t>EDUCATIONAL INSTITUTION OF VOCATIONAL AND LIFELONG TRAINING IN SOSNOWIEC</a:t>
            </a:r>
            <a:r>
              <a:rPr lang="pl-PL" sz="4000" dirty="0" smtClean="0">
                <a:solidFill>
                  <a:schemeClr val="accent4">
                    <a:lumMod val="60000"/>
                    <a:lumOff val="40000"/>
                  </a:schemeClr>
                </a:solidFill>
                <a:latin typeface="Copperplate Gothic Light" pitchFamily="34" charset="0"/>
              </a:rPr>
              <a:t> - TECHNICAL SCHOOL NUMBER 7</a:t>
            </a:r>
          </a:p>
          <a:p>
            <a:pPr algn="l"/>
            <a:r>
              <a:rPr lang="pl-PL" sz="4000" dirty="0" smtClean="0">
                <a:solidFill>
                  <a:schemeClr val="accent4">
                    <a:lumMod val="60000"/>
                    <a:lumOff val="40000"/>
                  </a:schemeClr>
                </a:solidFill>
                <a:latin typeface="Copperplate Gothic Light" pitchFamily="34" charset="0"/>
              </a:rPr>
              <a:t>OF DESIGN AND CLOTHES STYLING</a:t>
            </a:r>
          </a:p>
          <a:p>
            <a:pPr algn="l"/>
            <a:endParaRPr lang="pl-PL" sz="4000" dirty="0">
              <a:solidFill>
                <a:schemeClr val="accent1">
                  <a:lumMod val="75000"/>
                </a:schemeClr>
              </a:solidFill>
              <a:latin typeface="Copperplate Gothic Light" pitchFamily="34" charset="0"/>
            </a:endParaRPr>
          </a:p>
        </p:txBody>
      </p:sp>
      <p:pic>
        <p:nvPicPr>
          <p:cNvPr id="1031" name="Picture 7" descr="C:\Users\A\Downloads\logo ckziu krzywe.png"/>
          <p:cNvPicPr>
            <a:picLocks noChangeAspect="1" noChangeArrowheads="1"/>
          </p:cNvPicPr>
          <p:nvPr/>
        </p:nvPicPr>
        <p:blipFill>
          <a:blip r:embed="rId2" cstate="print"/>
          <a:srcRect/>
          <a:stretch>
            <a:fillRect/>
          </a:stretch>
        </p:blipFill>
        <p:spPr bwMode="auto">
          <a:xfrm>
            <a:off x="7236297" y="116632"/>
            <a:ext cx="1800200" cy="1807242"/>
          </a:xfrm>
          <a:prstGeom prst="rect">
            <a:avLst/>
          </a:prstGeom>
          <a:noFill/>
        </p:spPr>
      </p:pic>
      <p:pic>
        <p:nvPicPr>
          <p:cNvPr id="5"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415626"/>
            <a:ext cx="1912449" cy="1322280"/>
          </a:xfrm>
          <a:prstGeom prst="rect">
            <a:avLst/>
          </a:prstGeom>
        </p:spPr>
      </p:pic>
      <p:pic>
        <p:nvPicPr>
          <p:cNvPr id="6"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949280"/>
            <a:ext cx="2160240" cy="617054"/>
          </a:xfrm>
          <a:prstGeom prst="rect">
            <a:avLst/>
          </a:prstGeom>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3.jpg"/>
          <p:cNvPicPr>
            <a:picLocks noChangeAspect="1"/>
          </p:cNvPicPr>
          <p:nvPr/>
        </p:nvPicPr>
        <p:blipFill>
          <a:blip r:embed="rId2" cstate="print"/>
          <a:stretch>
            <a:fillRect/>
          </a:stretch>
        </p:blipFill>
        <p:spPr>
          <a:xfrm>
            <a:off x="4572000" y="0"/>
            <a:ext cx="4572000" cy="6858000"/>
          </a:xfrm>
          <a:prstGeom prst="rect">
            <a:avLst/>
          </a:prstGeom>
        </p:spPr>
      </p:pic>
      <p:pic>
        <p:nvPicPr>
          <p:cNvPr id="6" name="Obraz 5" descr="2.jpg"/>
          <p:cNvPicPr>
            <a:picLocks noChangeAspect="1"/>
          </p:cNvPicPr>
          <p:nvPr/>
        </p:nvPicPr>
        <p:blipFill>
          <a:blip r:embed="rId3" cstate="print"/>
          <a:stretch>
            <a:fillRect/>
          </a:stretch>
        </p:blipFill>
        <p:spPr>
          <a:xfrm>
            <a:off x="0" y="0"/>
            <a:ext cx="4572000" cy="6858000"/>
          </a:xfrm>
          <a:prstGeom prst="rect">
            <a:avLst/>
          </a:prstGeom>
        </p:spPr>
      </p:pic>
      <p:sp>
        <p:nvSpPr>
          <p:cNvPr id="2" name="Tytuł 1"/>
          <p:cNvSpPr>
            <a:spLocks noGrp="1"/>
          </p:cNvSpPr>
          <p:nvPr>
            <p:ph type="title"/>
          </p:nvPr>
        </p:nvSpPr>
        <p:spPr>
          <a:xfrm>
            <a:off x="571472" y="428604"/>
            <a:ext cx="8229600" cy="1399032"/>
          </a:xfrm>
        </p:spPr>
        <p:txBody>
          <a:bodyPr/>
          <a:lstStyle/>
          <a:p>
            <a:r>
              <a:rPr lang="pl-PL" dirty="0" smtClean="0"/>
              <a:t>   </a:t>
            </a:r>
            <a:endParaRPr lang="pl-PL" dirty="0"/>
          </a:p>
        </p:txBody>
      </p:sp>
      <p:sp>
        <p:nvSpPr>
          <p:cNvPr id="3" name="Symbol zastępczy zawartości 2"/>
          <p:cNvSpPr>
            <a:spLocks noGrp="1"/>
          </p:cNvSpPr>
          <p:nvPr>
            <p:ph idx="1"/>
          </p:nvPr>
        </p:nvSpPr>
        <p:spPr/>
        <p:txBody>
          <a:bodyPr>
            <a:normAutofit/>
          </a:bodyPr>
          <a:lstStyle/>
          <a:p>
            <a:pPr algn="ctr">
              <a:buNone/>
            </a:pPr>
            <a:r>
              <a:rPr lang="en-GB" sz="4000" dirty="0" smtClean="0">
                <a:solidFill>
                  <a:schemeClr val="accent4">
                    <a:lumMod val="75000"/>
                  </a:schemeClr>
                </a:solidFill>
                <a:latin typeface="Copperplate Gothic Light" pitchFamily="34" charset="0"/>
              </a:rPr>
              <a:t>SUBJECTS FOR FASHION TECHNICIAN- PRACTICAL TRAINING</a:t>
            </a:r>
            <a:endParaRPr lang="pl-PL" sz="4000" dirty="0" smtClean="0">
              <a:solidFill>
                <a:schemeClr val="accent4">
                  <a:lumMod val="75000"/>
                </a:schemeClr>
              </a:solidFill>
              <a:latin typeface="Copperplate Gothic Light" pitchFamily="34" charset="0"/>
            </a:endParaRPr>
          </a:p>
          <a:p>
            <a:pPr algn="ctr">
              <a:buNone/>
            </a:pPr>
            <a:endParaRPr lang="pl-PL" sz="4000" dirty="0">
              <a:solidFill>
                <a:schemeClr val="accent5">
                  <a:lumMod val="20000"/>
                  <a:lumOff val="80000"/>
                </a:schemeClr>
              </a:solidFill>
              <a:latin typeface="Copperplate Gothic Light" pitchFamily="34"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1368152"/>
          </a:xfrm>
        </p:spPr>
        <p:txBody>
          <a:bodyPr>
            <a:noAutofit/>
          </a:bodyPr>
          <a:lstStyle/>
          <a:p>
            <a:pPr algn="ctr"/>
            <a:r>
              <a:rPr lang="en-GB" sz="2800" dirty="0" smtClean="0">
                <a:solidFill>
                  <a:schemeClr val="accent4">
                    <a:lumMod val="75000"/>
                  </a:schemeClr>
                </a:solidFill>
              </a:rPr>
              <a:t>GARMENT MANUFACTURING PROCESSES ORGANIZATION</a:t>
            </a:r>
            <a:r>
              <a:rPr lang="pl-PL" sz="4800" dirty="0" smtClean="0"/>
              <a:t/>
            </a:r>
            <a:br>
              <a:rPr lang="pl-PL" sz="4800" dirty="0" smtClean="0"/>
            </a:br>
            <a:endParaRPr lang="pl-PL" sz="4800" dirty="0"/>
          </a:p>
        </p:txBody>
      </p:sp>
      <p:sp>
        <p:nvSpPr>
          <p:cNvPr id="3" name="Symbol zastępczy zawartości 2"/>
          <p:cNvSpPr>
            <a:spLocks noGrp="1"/>
          </p:cNvSpPr>
          <p:nvPr>
            <p:ph idx="1"/>
          </p:nvPr>
        </p:nvSpPr>
        <p:spPr>
          <a:xfrm>
            <a:off x="457200" y="1268760"/>
            <a:ext cx="8229600" cy="5256584"/>
          </a:xfrm>
        </p:spPr>
        <p:txBody>
          <a:bodyPr>
            <a:normAutofit/>
          </a:bodyPr>
          <a:lstStyle/>
          <a:p>
            <a:pPr>
              <a:buNone/>
            </a:pPr>
            <a:endParaRPr lang="pl-PL" sz="2000" dirty="0" smtClean="0"/>
          </a:p>
          <a:p>
            <a:pPr>
              <a:buNone/>
            </a:pPr>
            <a:r>
              <a:rPr lang="en-GB" sz="2000" dirty="0" smtClean="0">
                <a:solidFill>
                  <a:schemeClr val="bg2"/>
                </a:solidFill>
                <a:latin typeface="Copperplate Gothic Light" pitchFamily="34" charset="0"/>
              </a:rPr>
              <a:t>students take into account current fashion trends in the garment design processes,  prepare garment documentation, assess the quality of clothing materials before cutting,  prepare cutting layouts and templates with the application of computer software, organize the work in the cutting room, selects machines and equipment</a:t>
            </a:r>
            <a:endParaRPr lang="pl-PL" sz="2000" dirty="0">
              <a:solidFill>
                <a:schemeClr val="bg2"/>
              </a:solidFill>
              <a:latin typeface="Copperplate Gothic Light" pitchFamily="34" charset="0"/>
            </a:endParaRPr>
          </a:p>
        </p:txBody>
      </p:sp>
      <p:pic>
        <p:nvPicPr>
          <p:cNvPr id="1026" name="Picture 2" descr="Znalezione obrazy dla zapytania tablica do digitalizac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4205032"/>
            <a:ext cx="4181911" cy="1960271"/>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Znalezione obrazy dla zapytania tablica do digitalizacji optite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642009"/>
            <a:ext cx="2834679" cy="2523294"/>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en-GB" sz="4800" dirty="0">
                <a:ln w="6350">
                  <a:solidFill>
                    <a:srgbClr val="FF388C">
                      <a:shade val="43000"/>
                    </a:srgbClr>
                  </a:solidFill>
                </a:ln>
                <a:solidFill>
                  <a:schemeClr val="accent4">
                    <a:lumMod val="75000"/>
                  </a:schemeClr>
                </a:solidFill>
              </a:rPr>
              <a:t>MANUFACTURE OF GARMENTS</a:t>
            </a:r>
            <a:endParaRPr lang="pl-PL" dirty="0">
              <a:solidFill>
                <a:schemeClr val="accent4">
                  <a:lumMod val="75000"/>
                </a:schemeClr>
              </a:solidFill>
            </a:endParaRPr>
          </a:p>
        </p:txBody>
      </p:sp>
      <p:sp>
        <p:nvSpPr>
          <p:cNvPr id="5" name="Symbol zastępczy zawartości 4"/>
          <p:cNvSpPr>
            <a:spLocks noGrp="1"/>
          </p:cNvSpPr>
          <p:nvPr>
            <p:ph sz="half" idx="1"/>
          </p:nvPr>
        </p:nvSpPr>
        <p:spPr/>
        <p:txBody>
          <a:bodyPr>
            <a:normAutofit fontScale="85000" lnSpcReduction="20000"/>
          </a:bodyPr>
          <a:lstStyle/>
          <a:p>
            <a:r>
              <a:rPr lang="en-GB" dirty="0">
                <a:solidFill>
                  <a:schemeClr val="bg2"/>
                </a:solidFill>
                <a:latin typeface="Copperplate Gothic Light" pitchFamily="34" charset="0"/>
              </a:rPr>
              <a:t>students use </a:t>
            </a:r>
            <a:r>
              <a:rPr lang="pl-PL" dirty="0" smtClean="0">
                <a:solidFill>
                  <a:schemeClr val="bg2"/>
                </a:solidFill>
                <a:latin typeface="Copperplate Gothic Light" pitchFamily="34" charset="0"/>
              </a:rPr>
              <a:t>                       </a:t>
            </a:r>
            <a:r>
              <a:rPr lang="en-GB" dirty="0" smtClean="0">
                <a:solidFill>
                  <a:schemeClr val="bg2"/>
                </a:solidFill>
                <a:latin typeface="Copperplate Gothic Light" pitchFamily="34" charset="0"/>
              </a:rPr>
              <a:t>a </a:t>
            </a:r>
            <a:r>
              <a:rPr lang="en-GB" dirty="0">
                <a:solidFill>
                  <a:schemeClr val="bg2"/>
                </a:solidFill>
                <a:latin typeface="Copperplate Gothic Light" pitchFamily="34" charset="0"/>
              </a:rPr>
              <a:t>documentation relating to garments,  calculate the consumption of clothing materials and sewing accessories,  cut clothing materials,  select machinery </a:t>
            </a:r>
            <a:r>
              <a:rPr lang="pl-PL" dirty="0" smtClean="0">
                <a:solidFill>
                  <a:schemeClr val="bg2"/>
                </a:solidFill>
                <a:latin typeface="Copperplate Gothic Light" pitchFamily="34" charset="0"/>
              </a:rPr>
              <a:t>               </a:t>
            </a:r>
            <a:r>
              <a:rPr lang="en-GB" dirty="0" smtClean="0">
                <a:solidFill>
                  <a:schemeClr val="bg2"/>
                </a:solidFill>
                <a:latin typeface="Copperplate Gothic Light" pitchFamily="34" charset="0"/>
              </a:rPr>
              <a:t>and </a:t>
            </a:r>
            <a:r>
              <a:rPr lang="en-GB" dirty="0">
                <a:solidFill>
                  <a:schemeClr val="bg2"/>
                </a:solidFill>
                <a:latin typeface="Copperplate Gothic Light" pitchFamily="34" charset="0"/>
              </a:rPr>
              <a:t>equipment for the manufacture of specific garments, operate sewing machines</a:t>
            </a:r>
            <a:endParaRPr lang="pl-PL" dirty="0">
              <a:solidFill>
                <a:schemeClr val="bg2"/>
              </a:solidFill>
              <a:latin typeface="Copperplate Gothic Light" pitchFamily="34" charset="0"/>
            </a:endParaRPr>
          </a:p>
          <a:p>
            <a:endParaRPr lang="pl-PL" dirty="0"/>
          </a:p>
        </p:txBody>
      </p:sp>
      <p:pic>
        <p:nvPicPr>
          <p:cNvPr id="7" name="Symbol zastępczy zawartości 6"/>
          <p:cNvPicPr>
            <a:picLocks noGrp="1" noChangeAspect="1"/>
          </p:cNvPicPr>
          <p:nvPr>
            <p:ph sz="half" idx="2"/>
          </p:nvPr>
        </p:nvPicPr>
        <p:blipFill>
          <a:blip r:embed="rId2" cstate="print"/>
          <a:stretch>
            <a:fillRect/>
          </a:stretch>
        </p:blipFill>
        <p:spPr>
          <a:xfrm>
            <a:off x="4860032" y="1484784"/>
            <a:ext cx="3642309" cy="2637638"/>
          </a:xfrm>
          <a:prstGeom prst="rect">
            <a:avLst/>
          </a:prstGeom>
          <a:ln>
            <a:solidFill>
              <a:schemeClr val="accent3">
                <a:lumMod val="75000"/>
              </a:schemeClr>
            </a:solidFill>
          </a:ln>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122422"/>
            <a:ext cx="3642309" cy="2478367"/>
          </a:xfrm>
          <a:prstGeom prst="rect">
            <a:avLst/>
          </a:prstGeom>
          <a:solidFill>
            <a:schemeClr val="accent3">
              <a:lumMod val="75000"/>
            </a:schemeClr>
          </a:solidFill>
          <a:ln>
            <a:solidFill>
              <a:schemeClr val="accent3">
                <a:lumMod val="75000"/>
              </a:schemeClr>
            </a:solidFill>
          </a:ln>
        </p:spPr>
      </p:pic>
    </p:spTree>
    <p:extLst>
      <p:ext uri="{BB962C8B-B14F-4D97-AF65-F5344CB8AC3E}">
        <p14:creationId xmlns:p14="http://schemas.microsoft.com/office/powerpoint/2010/main" val="335306990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idx="4294967295"/>
          </p:nvPr>
        </p:nvSpPr>
        <p:spPr>
          <a:xfrm>
            <a:off x="0" y="268288"/>
            <a:ext cx="8229600" cy="1398587"/>
          </a:xfrm>
        </p:spPr>
        <p:txBody>
          <a:bodyPr>
            <a:normAutofit fontScale="90000"/>
          </a:bodyPr>
          <a:lstStyle/>
          <a:p>
            <a:r>
              <a:rPr lang="en-US" dirty="0">
                <a:solidFill>
                  <a:srgbClr val="444444"/>
                </a:solidFill>
                <a:effectLst/>
                <a:latin typeface="Verdana" panose="020B0604030504040204" pitchFamily="34" charset="0"/>
              </a:rPr>
              <a:t>ON-THE-JOB TRAINING (DIRECT INSTRUCTION) AT POTENTIAL EMPLOYERS</a:t>
            </a:r>
            <a:r>
              <a:rPr lang="en-US" dirty="0" smtClean="0">
                <a:solidFill>
                  <a:srgbClr val="444444"/>
                </a:solidFill>
                <a:effectLst/>
                <a:latin typeface="Verdana" panose="020B0604030504040204" pitchFamily="34" charset="0"/>
              </a:rPr>
              <a:t>';</a:t>
            </a:r>
            <a:endParaRPr lang="pl-PL" dirty="0"/>
          </a:p>
        </p:txBody>
      </p:sp>
      <p:sp>
        <p:nvSpPr>
          <p:cNvPr id="7" name="Symbol zastępczy zawartości 6"/>
          <p:cNvSpPr>
            <a:spLocks noGrp="1"/>
          </p:cNvSpPr>
          <p:nvPr>
            <p:ph idx="4294967295"/>
          </p:nvPr>
        </p:nvSpPr>
        <p:spPr>
          <a:xfrm>
            <a:off x="479922" y="1989138"/>
            <a:ext cx="8229600" cy="4572000"/>
          </a:xfrm>
        </p:spPr>
        <p:txBody>
          <a:bodyPr/>
          <a:lstStyle/>
          <a:p>
            <a:endParaRPr lang="pl-PL" dirty="0" smtClean="0">
              <a:solidFill>
                <a:schemeClr val="tx1">
                  <a:lumMod val="50000"/>
                </a:schemeClr>
              </a:solidFill>
              <a:latin typeface="Copperplate Gothic Light" panose="020E0507020206020404" pitchFamily="34" charset="0"/>
            </a:endParaRPr>
          </a:p>
          <a:p>
            <a:pPr marL="64008" indent="0">
              <a:buNone/>
            </a:pPr>
            <a:r>
              <a:rPr lang="en-US" dirty="0">
                <a:solidFill>
                  <a:schemeClr val="bg2"/>
                </a:solidFill>
                <a:latin typeface="Copperplate Gothic Light" panose="020E0507020206020404" pitchFamily="34" charset="0"/>
              </a:rPr>
              <a:t>THE TOTAL OF 160 HOURS (4 WEEKS)</a:t>
            </a:r>
            <a:endParaRPr lang="pl-PL" dirty="0">
              <a:solidFill>
                <a:schemeClr val="bg2"/>
              </a:solidFill>
              <a:latin typeface="Copperplate Gothic Light" panose="020E0507020206020404" pitchFamily="34" charset="0"/>
            </a:endParaRPr>
          </a:p>
          <a:p>
            <a:pPr marL="64008" indent="0">
              <a:buNone/>
            </a:pPr>
            <a:endParaRPr lang="pl-PL" dirty="0" smtClean="0">
              <a:solidFill>
                <a:schemeClr val="bg2"/>
              </a:solidFill>
              <a:latin typeface="Copperplate Gothic Light" panose="020E0507020206020404" pitchFamily="34" charset="0"/>
            </a:endParaRPr>
          </a:p>
          <a:p>
            <a:pPr marL="64008" indent="0">
              <a:buNone/>
            </a:pPr>
            <a:endParaRPr lang="pl-PL" dirty="0">
              <a:solidFill>
                <a:schemeClr val="tx1">
                  <a:lumMod val="50000"/>
                </a:schemeClr>
              </a:solidFill>
              <a:latin typeface="Copperplate Gothic Light" panose="020E0507020206020404" pitchFamily="34" charset="0"/>
            </a:endParaRPr>
          </a:p>
        </p:txBody>
      </p:sp>
      <p:pic>
        <p:nvPicPr>
          <p:cNvPr id="5130" name="Picture 10" descr="L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218" y="4941168"/>
            <a:ext cx="1977008" cy="7908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Obraz 8"/>
          <p:cNvPicPr>
            <a:picLocks noChangeAspect="1"/>
          </p:cNvPicPr>
          <p:nvPr/>
        </p:nvPicPr>
        <p:blipFill>
          <a:blip r:embed="rId3" cstate="print"/>
          <a:stretch>
            <a:fillRect/>
          </a:stretch>
        </p:blipFill>
        <p:spPr>
          <a:xfrm>
            <a:off x="6521728" y="4904741"/>
            <a:ext cx="1905000" cy="762000"/>
          </a:xfrm>
          <a:prstGeom prst="rect">
            <a:avLst/>
          </a:prstGeom>
          <a:ln>
            <a:solidFill>
              <a:schemeClr val="accent3">
                <a:lumMod val="75000"/>
              </a:schemeClr>
            </a:solidFill>
          </a:ln>
        </p:spPr>
      </p:pic>
      <p:pic>
        <p:nvPicPr>
          <p:cNvPr id="10" name="Obraz 9"/>
          <p:cNvPicPr>
            <a:picLocks noChangeAspect="1"/>
          </p:cNvPicPr>
          <p:nvPr/>
        </p:nvPicPr>
        <p:blipFill>
          <a:blip r:embed="rId4" cstate="print"/>
          <a:stretch>
            <a:fillRect/>
          </a:stretch>
        </p:blipFill>
        <p:spPr>
          <a:xfrm>
            <a:off x="683568" y="4941168"/>
            <a:ext cx="1905000" cy="762000"/>
          </a:xfrm>
          <a:prstGeom prst="rect">
            <a:avLst/>
          </a:prstGeom>
          <a:ln>
            <a:solidFill>
              <a:schemeClr val="accent3">
                <a:lumMod val="75000"/>
              </a:schemeClr>
            </a:solidFill>
          </a:ln>
        </p:spPr>
      </p:pic>
      <p:pic>
        <p:nvPicPr>
          <p:cNvPr id="5146" name="Picture 26" descr="M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2002" y="3659187"/>
            <a:ext cx="1905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ortfol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423" y="3794375"/>
            <a:ext cx="17145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7890" y="3822561"/>
            <a:ext cx="2412676" cy="64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38496"/>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4000" dirty="0" err="1" smtClean="0">
                <a:solidFill>
                  <a:schemeClr val="accent4">
                    <a:lumMod val="75000"/>
                  </a:schemeClr>
                </a:solidFill>
              </a:rPr>
              <a:t>CKZiU</a:t>
            </a:r>
            <a:r>
              <a:rPr lang="en-GB" sz="4000" dirty="0" smtClean="0">
                <a:solidFill>
                  <a:schemeClr val="accent4">
                    <a:lumMod val="75000"/>
                  </a:schemeClr>
                </a:solidFill>
              </a:rPr>
              <a:t> STUDENTS KNOW:</a:t>
            </a:r>
            <a:endParaRPr lang="pl-PL" sz="4000" dirty="0">
              <a:solidFill>
                <a:schemeClr val="accent4">
                  <a:lumMod val="75000"/>
                </a:schemeClr>
              </a:solidFill>
            </a:endParaRPr>
          </a:p>
        </p:txBody>
      </p:sp>
      <p:sp>
        <p:nvSpPr>
          <p:cNvPr id="3" name="Symbol zastępczy zawartości 2"/>
          <p:cNvSpPr>
            <a:spLocks noGrp="1"/>
          </p:cNvSpPr>
          <p:nvPr>
            <p:ph idx="1"/>
          </p:nvPr>
        </p:nvSpPr>
        <p:spPr/>
        <p:txBody>
          <a:bodyPr>
            <a:normAutofit fontScale="92500" lnSpcReduction="10000"/>
          </a:bodyPr>
          <a:lstStyle/>
          <a:p>
            <a:r>
              <a:rPr lang="en-GB" dirty="0" smtClean="0">
                <a:solidFill>
                  <a:schemeClr val="bg2"/>
                </a:solidFill>
                <a:latin typeface="Copperplate Gothic Light" pitchFamily="34" charset="0"/>
              </a:rPr>
              <a:t>HOW TO DESIGN, MANUFACTURE, STYLE GARMENTS</a:t>
            </a:r>
            <a:endParaRPr lang="pl-PL" dirty="0" smtClean="0">
              <a:solidFill>
                <a:schemeClr val="bg2"/>
              </a:solidFill>
              <a:latin typeface="Copperplate Gothic Light" pitchFamily="34" charset="0"/>
            </a:endParaRPr>
          </a:p>
          <a:p>
            <a:r>
              <a:rPr lang="en-GB" dirty="0" smtClean="0">
                <a:solidFill>
                  <a:schemeClr val="bg2"/>
                </a:solidFill>
                <a:latin typeface="Copperplate Gothic Light" pitchFamily="34" charset="0"/>
              </a:rPr>
              <a:t>PREPARE GARMENT- RELATED DOCUMENTS</a:t>
            </a:r>
            <a:endParaRPr lang="pl-PL" dirty="0" smtClean="0">
              <a:solidFill>
                <a:schemeClr val="bg2"/>
              </a:solidFill>
              <a:latin typeface="Copperplate Gothic Light" pitchFamily="34" charset="0"/>
            </a:endParaRPr>
          </a:p>
          <a:p>
            <a:r>
              <a:rPr lang="en-GB" dirty="0" smtClean="0">
                <a:solidFill>
                  <a:schemeClr val="bg2"/>
                </a:solidFill>
                <a:latin typeface="Copperplate Gothic Light" pitchFamily="34" charset="0"/>
              </a:rPr>
              <a:t>OPERATE MACHINES, USE NECESSARY EQUIPMENT, ACCESSORIES</a:t>
            </a:r>
            <a:endParaRPr lang="pl-PL" dirty="0" smtClean="0">
              <a:solidFill>
                <a:schemeClr val="bg2"/>
              </a:solidFill>
              <a:latin typeface="Copperplate Gothic Light" pitchFamily="34" charset="0"/>
            </a:endParaRPr>
          </a:p>
          <a:p>
            <a:r>
              <a:rPr lang="en-GB" dirty="0" smtClean="0">
                <a:solidFill>
                  <a:schemeClr val="bg2"/>
                </a:solidFill>
                <a:latin typeface="Copperplate Gothic Light" pitchFamily="34" charset="0"/>
              </a:rPr>
              <a:t>ORGANIZE AND CONTROL MANUFACTURING PROCESSESSET UP AND RUN BUSINESS ACTIVITY, ORGANIZE ACTIVITIES CONNECTED WITH FASHION MARKETING</a:t>
            </a:r>
            <a:endParaRPr lang="pl-PL" dirty="0" smtClean="0">
              <a:solidFill>
                <a:schemeClr val="bg2"/>
              </a:solidFill>
              <a:latin typeface="Copperplate Gothic Light" pitchFamily="34" charset="0"/>
            </a:endParaRPr>
          </a:p>
          <a:p>
            <a:endParaRPr lang="pl-PL"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dirty="0" smtClean="0">
                <a:solidFill>
                  <a:schemeClr val="accent4">
                    <a:lumMod val="75000"/>
                  </a:schemeClr>
                </a:solidFill>
              </a:rPr>
              <a:t>THANK YOU FOR YOUR ATTENTION</a:t>
            </a:r>
            <a:r>
              <a:rPr lang="pl-PL" dirty="0" smtClean="0">
                <a:solidFill>
                  <a:schemeClr val="accent4">
                    <a:lumMod val="75000"/>
                  </a:schemeClr>
                </a:solidFill>
              </a:rPr>
              <a:t/>
            </a:r>
            <a:br>
              <a:rPr lang="pl-PL" dirty="0" smtClean="0">
                <a:solidFill>
                  <a:schemeClr val="accent4">
                    <a:lumMod val="75000"/>
                  </a:schemeClr>
                </a:solidFill>
              </a:rPr>
            </a:br>
            <a:endParaRPr lang="pl-PL" dirty="0">
              <a:solidFill>
                <a:schemeClr val="accent4">
                  <a:lumMod val="75000"/>
                </a:schemeClr>
              </a:solidFill>
            </a:endParaRPr>
          </a:p>
        </p:txBody>
      </p:sp>
      <p:pic>
        <p:nvPicPr>
          <p:cNvPr id="4" name="Symbol zastępczy zawartości 3" descr="lol.jpg"/>
          <p:cNvPicPr>
            <a:picLocks noGrp="1" noChangeAspect="1"/>
          </p:cNvPicPr>
          <p:nvPr>
            <p:ph idx="1"/>
          </p:nvPr>
        </p:nvPicPr>
        <p:blipFill>
          <a:blip r:embed="rId2" cstate="print"/>
          <a:stretch>
            <a:fillRect/>
          </a:stretch>
        </p:blipFill>
        <p:spPr>
          <a:xfrm>
            <a:off x="1475656" y="1340768"/>
            <a:ext cx="6336704" cy="4248472"/>
          </a:xfrm>
          <a:ln>
            <a:solidFill>
              <a:schemeClr val="accent3">
                <a:lumMod val="75000"/>
              </a:schemeClr>
            </a:solidFill>
          </a:ln>
        </p:spPr>
      </p:pic>
      <p:sp>
        <p:nvSpPr>
          <p:cNvPr id="3" name="Prostokąt 2"/>
          <p:cNvSpPr/>
          <p:nvPr/>
        </p:nvSpPr>
        <p:spPr>
          <a:xfrm>
            <a:off x="2123728" y="2420888"/>
            <a:ext cx="7020272" cy="3416320"/>
          </a:xfrm>
          <a:prstGeom prst="rect">
            <a:avLst/>
          </a:prstGeom>
        </p:spPr>
        <p:txBody>
          <a:bodyPr wrap="square">
            <a:spAutoFit/>
          </a:bodyPr>
          <a:lstStyle/>
          <a:p>
            <a:endParaRPr lang="pl-PL" dirty="0" smtClean="0">
              <a:solidFill>
                <a:srgbClr val="444444"/>
              </a:solidFill>
              <a:latin typeface="Verdana" panose="020B0604030504040204" pitchFamily="34" charset="0"/>
            </a:endParaRPr>
          </a:p>
          <a:p>
            <a:endParaRPr lang="pl-PL" dirty="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a:p>
            <a:endParaRPr lang="pl-PL" dirty="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a:p>
            <a:endParaRPr lang="pl-PL" dirty="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a:p>
            <a:endParaRPr lang="pl-PL" dirty="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a:p>
            <a:endParaRPr lang="pl-PL" dirty="0">
              <a:solidFill>
                <a:srgbClr val="444444"/>
              </a:solidFill>
              <a:latin typeface="Verdana" panose="020B0604030504040204" pitchFamily="34" charset="0"/>
            </a:endParaRPr>
          </a:p>
          <a:p>
            <a:endParaRPr lang="pl-PL" dirty="0" smtClean="0">
              <a:solidFill>
                <a:srgbClr val="444444"/>
              </a:solidFill>
              <a:latin typeface="Verdana" panose="020B0604030504040204" pitchFamily="34"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1882775"/>
            <a:ext cx="8229600" cy="4572000"/>
          </a:xfrm>
        </p:spPr>
        <p:txBody>
          <a:bodyPr>
            <a:normAutofit/>
          </a:bodyPr>
          <a:lstStyle/>
          <a:p>
            <a:pPr marL="64008" indent="0" algn="ctr">
              <a:buNone/>
            </a:pPr>
            <a:r>
              <a:rPr lang="pl-PL" sz="2800" dirty="0" err="1" smtClean="0">
                <a:solidFill>
                  <a:schemeClr val="accent3">
                    <a:lumMod val="75000"/>
                  </a:schemeClr>
                </a:solidFill>
              </a:rPr>
              <a:t>Contact</a:t>
            </a:r>
            <a:r>
              <a:rPr lang="pl-PL" sz="2800" dirty="0" smtClean="0">
                <a:solidFill>
                  <a:schemeClr val="accent3">
                    <a:lumMod val="75000"/>
                  </a:schemeClr>
                </a:solidFill>
              </a:rPr>
              <a:t>:</a:t>
            </a:r>
          </a:p>
          <a:p>
            <a:pPr marL="64008" indent="0" algn="ctr">
              <a:buNone/>
            </a:pPr>
            <a:r>
              <a:rPr lang="pl-PL" sz="2800" dirty="0" smtClean="0">
                <a:solidFill>
                  <a:schemeClr val="accent3">
                    <a:lumMod val="75000"/>
                  </a:schemeClr>
                </a:solidFill>
              </a:rPr>
              <a:t>Centrum Kształcenia </a:t>
            </a:r>
            <a:r>
              <a:rPr lang="pl-PL" sz="2800" dirty="0">
                <a:solidFill>
                  <a:schemeClr val="accent3">
                    <a:lumMod val="75000"/>
                  </a:schemeClr>
                </a:solidFill>
              </a:rPr>
              <a:t>Z</a:t>
            </a:r>
            <a:r>
              <a:rPr lang="pl-PL" sz="2800" dirty="0" smtClean="0">
                <a:solidFill>
                  <a:schemeClr val="accent3">
                    <a:lumMod val="75000"/>
                  </a:schemeClr>
                </a:solidFill>
              </a:rPr>
              <a:t>awodowego                            i Ustawicznego w Sosnowcu </a:t>
            </a:r>
          </a:p>
          <a:p>
            <a:pPr marL="64008" indent="0" algn="ctr">
              <a:buNone/>
            </a:pPr>
            <a:r>
              <a:rPr lang="pl-PL" sz="2800" dirty="0" smtClean="0">
                <a:solidFill>
                  <a:schemeClr val="accent3">
                    <a:lumMod val="75000"/>
                  </a:schemeClr>
                </a:solidFill>
              </a:rPr>
              <a:t> ul. Grota Roweckiego 64 </a:t>
            </a:r>
          </a:p>
          <a:p>
            <a:pPr marL="64008" indent="0" algn="ctr">
              <a:buNone/>
            </a:pPr>
            <a:r>
              <a:rPr lang="pl-PL" sz="1800" dirty="0" smtClean="0">
                <a:solidFill>
                  <a:schemeClr val="accent3">
                    <a:lumMod val="75000"/>
                  </a:schemeClr>
                </a:solidFill>
                <a:hlinkClick r:id="rId2"/>
              </a:rPr>
              <a:t>sekretariat@ckziu.com</a:t>
            </a:r>
            <a:r>
              <a:rPr lang="pl-PL" sz="1800" dirty="0" smtClean="0">
                <a:solidFill>
                  <a:schemeClr val="accent3">
                    <a:lumMod val="75000"/>
                  </a:schemeClr>
                </a:solidFill>
              </a:rPr>
              <a:t> </a:t>
            </a:r>
          </a:p>
          <a:p>
            <a:pPr marL="64008" indent="0" algn="ctr">
              <a:buNone/>
            </a:pPr>
            <a:r>
              <a:rPr lang="en-US" sz="1800" dirty="0" smtClean="0">
                <a:solidFill>
                  <a:schemeClr val="accent3">
                    <a:lumMod val="75000"/>
                  </a:schemeClr>
                </a:solidFill>
              </a:rPr>
              <a:t>EDYTA CYGANEK-</a:t>
            </a:r>
            <a:endParaRPr lang="pl-PL" sz="1800" dirty="0" smtClean="0">
              <a:solidFill>
                <a:schemeClr val="accent3">
                  <a:lumMod val="75000"/>
                </a:schemeClr>
              </a:solidFill>
            </a:endParaRPr>
          </a:p>
          <a:p>
            <a:pPr marL="64008" indent="0" algn="ctr">
              <a:buNone/>
            </a:pPr>
            <a:r>
              <a:rPr lang="en-US" sz="1800" dirty="0" smtClean="0">
                <a:solidFill>
                  <a:schemeClr val="accent3">
                    <a:lumMod val="75000"/>
                  </a:schemeClr>
                </a:solidFill>
              </a:rPr>
              <a:t>THE </a:t>
            </a:r>
            <a:r>
              <a:rPr lang="en-US" sz="1800" dirty="0">
                <a:solidFill>
                  <a:schemeClr val="accent3">
                    <a:lumMod val="75000"/>
                  </a:schemeClr>
                </a:solidFill>
              </a:rPr>
              <a:t>HEAD OF STUDENTS' PRACTICAL TRAINING </a:t>
            </a:r>
            <a:r>
              <a:rPr lang="en-US" sz="1800" dirty="0" smtClean="0">
                <a:solidFill>
                  <a:schemeClr val="accent3">
                    <a:lumMod val="75000"/>
                  </a:schemeClr>
                </a:solidFill>
              </a:rPr>
              <a:t>DEPARTMENT</a:t>
            </a:r>
            <a:r>
              <a:rPr lang="en-US" sz="1800" dirty="0">
                <a:solidFill>
                  <a:schemeClr val="accent3">
                    <a:lumMod val="75000"/>
                  </a:schemeClr>
                </a:solidFill>
              </a:rPr>
              <a:t/>
            </a:r>
            <a:br>
              <a:rPr lang="en-US" sz="1800" dirty="0">
                <a:solidFill>
                  <a:schemeClr val="accent3">
                    <a:lumMod val="75000"/>
                  </a:schemeClr>
                </a:solidFill>
              </a:rPr>
            </a:br>
            <a:endParaRPr lang="en-US" sz="1800" dirty="0">
              <a:solidFill>
                <a:schemeClr val="accent3">
                  <a:lumMod val="75000"/>
                </a:schemeClr>
              </a:solidFill>
            </a:endParaRPr>
          </a:p>
          <a:p>
            <a:pPr marL="64008" indent="0" algn="ctr">
              <a:buNone/>
            </a:pPr>
            <a:r>
              <a:rPr lang="en-US" sz="1800" dirty="0">
                <a:solidFill>
                  <a:schemeClr val="accent3">
                    <a:lumMod val="75000"/>
                  </a:schemeClr>
                </a:solidFill>
              </a:rPr>
              <a:t>AGNIESZKA </a:t>
            </a:r>
            <a:r>
              <a:rPr lang="en-US" sz="1800" dirty="0" smtClean="0">
                <a:solidFill>
                  <a:schemeClr val="accent3">
                    <a:lumMod val="75000"/>
                  </a:schemeClr>
                </a:solidFill>
              </a:rPr>
              <a:t>GALICKA</a:t>
            </a:r>
            <a:r>
              <a:rPr lang="pl-PL" sz="1800" dirty="0">
                <a:solidFill>
                  <a:schemeClr val="accent3">
                    <a:lumMod val="75000"/>
                  </a:schemeClr>
                </a:solidFill>
              </a:rPr>
              <a:t> </a:t>
            </a:r>
            <a:r>
              <a:rPr lang="pl-PL" sz="1800" dirty="0" smtClean="0">
                <a:solidFill>
                  <a:schemeClr val="accent3">
                    <a:lumMod val="75000"/>
                  </a:schemeClr>
                </a:solidFill>
              </a:rPr>
              <a:t>-</a:t>
            </a:r>
            <a:r>
              <a:rPr lang="en-US" sz="1800" dirty="0" smtClean="0">
                <a:solidFill>
                  <a:schemeClr val="accent3">
                    <a:lumMod val="75000"/>
                  </a:schemeClr>
                </a:solidFill>
              </a:rPr>
              <a:t>AN </a:t>
            </a:r>
            <a:r>
              <a:rPr lang="en-US" sz="1800" dirty="0">
                <a:solidFill>
                  <a:schemeClr val="accent3">
                    <a:lumMod val="75000"/>
                  </a:schemeClr>
                </a:solidFill>
              </a:rPr>
              <a:t>ENGLISH TEACHER</a:t>
            </a:r>
          </a:p>
          <a:p>
            <a:pPr marL="64008" indent="0" algn="ctr">
              <a:buNone/>
            </a:pPr>
            <a:endParaRPr lang="pl-PL" sz="2800" dirty="0"/>
          </a:p>
        </p:txBody>
      </p:sp>
      <p:sp>
        <p:nvSpPr>
          <p:cNvPr id="4" name="Rectangle 1"/>
          <p:cNvSpPr>
            <a:spLocks noChangeArrowheads="1"/>
          </p:cNvSpPr>
          <p:nvPr/>
        </p:nvSpPr>
        <p:spPr bwMode="auto">
          <a:xfrm>
            <a:off x="0" y="1362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600" b="0" i="0" u="none" strike="noStrike" cap="none" normalizeH="0" baseline="0" dirty="0" smtClean="0">
                <a:ln>
                  <a:noFill/>
                </a:ln>
                <a:solidFill>
                  <a:schemeClr val="tx1"/>
                </a:solidFill>
                <a:effectLst/>
              </a:rPr>
              <a:t>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7" descr="C:\Users\A\Downloads\logo ckziu krzywe.png"/>
          <p:cNvPicPr>
            <a:picLocks noChangeAspect="1" noChangeArrowheads="1"/>
          </p:cNvPicPr>
          <p:nvPr/>
        </p:nvPicPr>
        <p:blipFill>
          <a:blip r:embed="rId3" cstate="print"/>
          <a:srcRect/>
          <a:stretch>
            <a:fillRect/>
          </a:stretch>
        </p:blipFill>
        <p:spPr bwMode="auto">
          <a:xfrm>
            <a:off x="7236297" y="116632"/>
            <a:ext cx="1800200" cy="1807242"/>
          </a:xfrm>
          <a:prstGeom prst="rect">
            <a:avLst/>
          </a:prstGeom>
          <a:noFill/>
        </p:spPr>
      </p:pic>
      <p:pic>
        <p:nvPicPr>
          <p:cNvPr id="7"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5118859"/>
            <a:ext cx="1912449" cy="1322280"/>
          </a:xfrm>
          <a:prstGeom prst="rect">
            <a:avLst/>
          </a:prstGeom>
        </p:spPr>
      </p:pic>
      <p:pic>
        <p:nvPicPr>
          <p:cNvPr id="8"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5714848"/>
            <a:ext cx="2160240" cy="617054"/>
          </a:xfrm>
          <a:prstGeom prst="rect">
            <a:avLst/>
          </a:prstGeom>
        </p:spPr>
      </p:pic>
    </p:spTree>
    <p:extLst>
      <p:ext uri="{BB962C8B-B14F-4D97-AF65-F5344CB8AC3E}">
        <p14:creationId xmlns:p14="http://schemas.microsoft.com/office/powerpoint/2010/main" val="373392771"/>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22555169_1490329811056971_8567545910384682575_n.jpg"/>
          <p:cNvPicPr>
            <a:picLocks noChangeAspect="1"/>
          </p:cNvPicPr>
          <p:nvPr/>
        </p:nvPicPr>
        <p:blipFill>
          <a:blip r:embed="rId2" cstate="print"/>
          <a:stretch>
            <a:fillRect/>
          </a:stretch>
        </p:blipFill>
        <p:spPr>
          <a:xfrm>
            <a:off x="4572000" y="0"/>
            <a:ext cx="4572000" cy="6858000"/>
          </a:xfrm>
          <a:prstGeom prst="rect">
            <a:avLst/>
          </a:prstGeom>
        </p:spPr>
      </p:pic>
      <p:pic>
        <p:nvPicPr>
          <p:cNvPr id="5" name="Obraz 4" descr="22528354_1490332161056736_3331695762566131838_n.jpg"/>
          <p:cNvPicPr>
            <a:picLocks noChangeAspect="1"/>
          </p:cNvPicPr>
          <p:nvPr/>
        </p:nvPicPr>
        <p:blipFill>
          <a:blip r:embed="rId3" cstate="print"/>
          <a:stretch>
            <a:fillRect/>
          </a:stretch>
        </p:blipFill>
        <p:spPr>
          <a:xfrm>
            <a:off x="0" y="0"/>
            <a:ext cx="4572000" cy="6858000"/>
          </a:xfrm>
          <a:prstGeom prst="rect">
            <a:avLst/>
          </a:prstGeom>
        </p:spPr>
      </p:pic>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457200" y="1428736"/>
            <a:ext cx="8229600" cy="5214974"/>
          </a:xfrm>
        </p:spPr>
        <p:txBody>
          <a:bodyPr>
            <a:normAutofit/>
          </a:bodyPr>
          <a:lstStyle/>
          <a:p>
            <a:pPr algn="ctr">
              <a:buNone/>
            </a:pPr>
            <a:r>
              <a:rPr lang="en-GB" sz="4000" dirty="0" smtClean="0">
                <a:solidFill>
                  <a:schemeClr val="accent4">
                    <a:lumMod val="75000"/>
                  </a:schemeClr>
                </a:solidFill>
                <a:latin typeface="Copperplate Gothic Light" pitchFamily="34" charset="0"/>
              </a:rPr>
              <a:t>VOCATIONAL SUBJECTS FOR FASHION TECHNICIAN- THEORETICAL TRAINING</a:t>
            </a:r>
            <a:endParaRPr lang="pl-PL" sz="4000" dirty="0" smtClean="0">
              <a:solidFill>
                <a:schemeClr val="accent4">
                  <a:lumMod val="75000"/>
                </a:schemeClr>
              </a:solidFill>
              <a:latin typeface="Copperplate Gothic Light" pitchFamily="34" charset="0"/>
            </a:endParaRPr>
          </a:p>
          <a:p>
            <a:endParaRPr lang="pl-PL" sz="4000" dirty="0">
              <a:solidFill>
                <a:schemeClr val="accent6">
                  <a:lumMod val="40000"/>
                  <a:lumOff val="60000"/>
                </a:schemeClr>
              </a:solidFill>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64704"/>
            <a:ext cx="8229600" cy="1592726"/>
          </a:xfrm>
        </p:spPr>
        <p:txBody>
          <a:bodyPr>
            <a:normAutofit fontScale="90000"/>
          </a:bodyPr>
          <a:lstStyle/>
          <a:p>
            <a:pPr algn="ctr"/>
            <a:r>
              <a:rPr lang="pl-PL" dirty="0" smtClean="0">
                <a:solidFill>
                  <a:schemeClr val="accent3">
                    <a:lumMod val="75000"/>
                  </a:schemeClr>
                </a:solidFill>
              </a:rPr>
              <a:t> </a:t>
            </a:r>
            <a:r>
              <a:rPr lang="en-GB" sz="4400" dirty="0" smtClean="0">
                <a:solidFill>
                  <a:schemeClr val="accent4">
                    <a:lumMod val="75000"/>
                  </a:schemeClr>
                </a:solidFill>
              </a:rPr>
              <a:t>CLOTHES  DESIGN AND STYLING</a:t>
            </a:r>
            <a:r>
              <a:rPr lang="pl-PL" sz="4900" dirty="0" smtClean="0"/>
              <a:t/>
            </a:r>
            <a:br>
              <a:rPr lang="pl-PL" sz="4900" dirty="0" smtClean="0"/>
            </a:br>
            <a:endParaRPr lang="pl-PL" sz="4900" dirty="0"/>
          </a:p>
        </p:txBody>
      </p:sp>
      <p:sp>
        <p:nvSpPr>
          <p:cNvPr id="3" name="Symbol zastępczy zawartości 2"/>
          <p:cNvSpPr>
            <a:spLocks noGrp="1"/>
          </p:cNvSpPr>
          <p:nvPr>
            <p:ph idx="1"/>
          </p:nvPr>
        </p:nvSpPr>
        <p:spPr>
          <a:xfrm>
            <a:off x="457200" y="2571744"/>
            <a:ext cx="8229600" cy="3883064"/>
          </a:xfrm>
        </p:spPr>
        <p:txBody>
          <a:bodyPr>
            <a:normAutofit/>
          </a:bodyPr>
          <a:lstStyle/>
          <a:p>
            <a:pPr>
              <a:buNone/>
            </a:pPr>
            <a:r>
              <a:rPr lang="en-GB" sz="2800" dirty="0" smtClean="0">
                <a:solidFill>
                  <a:schemeClr val="tx1">
                    <a:lumMod val="50000"/>
                  </a:schemeClr>
                </a:solidFill>
                <a:latin typeface="Copperplate Gothic Light" pitchFamily="34" charset="0"/>
              </a:rPr>
              <a:t>students analyse trends in fashion, recognize target groups of customers</a:t>
            </a:r>
            <a:endParaRPr lang="pl-PL" sz="2800" dirty="0" smtClean="0">
              <a:solidFill>
                <a:schemeClr val="tx1">
                  <a:lumMod val="50000"/>
                </a:schemeClr>
              </a:solidFill>
              <a:latin typeface="Copperplate Gothic Light" pitchFamily="34" charset="0"/>
            </a:endParaRPr>
          </a:p>
          <a:p>
            <a:endParaRPr lang="pl-PL" sz="4000" dirty="0">
              <a:solidFill>
                <a:schemeClr val="accent6">
                  <a:lumMod val="20000"/>
                  <a:lumOff val="80000"/>
                </a:schemeClr>
              </a:solidFill>
              <a:latin typeface="Copperplate Gothic Light"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717032"/>
            <a:ext cx="3657600" cy="2438400"/>
          </a:xfrm>
          <a:prstGeom prst="rect">
            <a:avLst/>
          </a:prstGeom>
          <a:ln>
            <a:solidFill>
              <a:schemeClr val="accent3">
                <a:lumMod val="60000"/>
                <a:lumOff val="40000"/>
              </a:schemeClr>
            </a:solidFill>
          </a:ln>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717032"/>
            <a:ext cx="3657600" cy="2438400"/>
          </a:xfrm>
          <a:prstGeom prst="rect">
            <a:avLst/>
          </a:prstGeom>
          <a:ln w="9525">
            <a:solidFill>
              <a:schemeClr val="accent3">
                <a:lumMod val="60000"/>
                <a:lumOff val="40000"/>
              </a:schemeClr>
            </a:solidFill>
          </a:ln>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8229600" cy="1510070"/>
          </a:xfrm>
        </p:spPr>
        <p:txBody>
          <a:bodyPr>
            <a:noAutofit/>
          </a:bodyPr>
          <a:lstStyle/>
          <a:p>
            <a:pPr algn="ctr"/>
            <a:r>
              <a:rPr lang="pl-PL" sz="4000" dirty="0" smtClean="0">
                <a:solidFill>
                  <a:schemeClr val="accent4">
                    <a:lumMod val="75000"/>
                  </a:schemeClr>
                </a:solidFill>
              </a:rPr>
              <a:t/>
            </a:r>
            <a:br>
              <a:rPr lang="pl-PL" sz="4000" dirty="0" smtClean="0">
                <a:solidFill>
                  <a:schemeClr val="accent4">
                    <a:lumMod val="75000"/>
                  </a:schemeClr>
                </a:solidFill>
              </a:rPr>
            </a:br>
            <a:r>
              <a:rPr lang="en-GB" sz="4000" dirty="0" smtClean="0">
                <a:solidFill>
                  <a:schemeClr val="accent4">
                    <a:lumMod val="75000"/>
                  </a:schemeClr>
                </a:solidFill>
              </a:rPr>
              <a:t>CLOTHING MATERIALS SCIENCE</a:t>
            </a:r>
            <a:r>
              <a:rPr lang="pl-PL" sz="4400" dirty="0" smtClean="0"/>
              <a:t/>
            </a:r>
            <a:br>
              <a:rPr lang="pl-PL" sz="4400" dirty="0" smtClean="0"/>
            </a:br>
            <a:endParaRPr lang="pl-PL" sz="4400" dirty="0"/>
          </a:p>
        </p:txBody>
      </p:sp>
      <p:sp>
        <p:nvSpPr>
          <p:cNvPr id="3" name="Symbol zastępczy zawartości 2"/>
          <p:cNvSpPr>
            <a:spLocks noGrp="1"/>
          </p:cNvSpPr>
          <p:nvPr>
            <p:ph idx="1"/>
          </p:nvPr>
        </p:nvSpPr>
        <p:spPr>
          <a:xfrm>
            <a:off x="457200" y="2357430"/>
            <a:ext cx="8229600" cy="3643338"/>
          </a:xfrm>
        </p:spPr>
        <p:txBody>
          <a:bodyPr>
            <a:normAutofit/>
          </a:bodyPr>
          <a:lstStyle/>
          <a:p>
            <a:pPr>
              <a:buNone/>
            </a:pPr>
            <a:r>
              <a:rPr lang="en-GB" sz="2800" dirty="0" smtClean="0">
                <a:solidFill>
                  <a:schemeClr val="bg2"/>
                </a:solidFill>
                <a:latin typeface="Copperplate Gothic Light" pitchFamily="34" charset="0"/>
              </a:rPr>
              <a:t>students distinguish between textile raw materials and determine their properties and applications</a:t>
            </a:r>
            <a:endParaRPr lang="pl-PL" sz="2800" dirty="0">
              <a:solidFill>
                <a:schemeClr val="bg2"/>
              </a:solidFill>
              <a:latin typeface="Copperplate Gothic Light"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933056"/>
            <a:ext cx="3657600" cy="2438400"/>
          </a:xfrm>
          <a:prstGeom prst="rect">
            <a:avLst/>
          </a:prstGeom>
          <a:ln>
            <a:solidFill>
              <a:schemeClr val="accent3">
                <a:lumMod val="75000"/>
              </a:schemeClr>
            </a:solidFill>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2500330"/>
          </a:xfrm>
        </p:spPr>
        <p:txBody>
          <a:bodyPr>
            <a:noAutofit/>
          </a:bodyPr>
          <a:lstStyle/>
          <a:p>
            <a:pPr algn="ctr"/>
            <a:r>
              <a:rPr lang="en-GB" sz="4000" dirty="0" smtClean="0">
                <a:solidFill>
                  <a:schemeClr val="accent4">
                    <a:lumMod val="75000"/>
                  </a:schemeClr>
                </a:solidFill>
              </a:rPr>
              <a:t>GARMENT MANUFACTURING TECHNOLOGY</a:t>
            </a:r>
            <a:r>
              <a:rPr lang="pl-PL" sz="4800" dirty="0" smtClean="0"/>
              <a:t/>
            </a:r>
            <a:br>
              <a:rPr lang="pl-PL" sz="4800" dirty="0" smtClean="0"/>
            </a:br>
            <a:endParaRPr lang="pl-PL" sz="4800" dirty="0"/>
          </a:p>
        </p:txBody>
      </p:sp>
      <p:sp>
        <p:nvSpPr>
          <p:cNvPr id="3" name="Symbol zastępczy zawartości 2"/>
          <p:cNvSpPr>
            <a:spLocks noGrp="1"/>
          </p:cNvSpPr>
          <p:nvPr>
            <p:ph idx="1"/>
          </p:nvPr>
        </p:nvSpPr>
        <p:spPr>
          <a:xfrm>
            <a:off x="457200" y="2786058"/>
            <a:ext cx="8229600" cy="3668750"/>
          </a:xfrm>
        </p:spPr>
        <p:txBody>
          <a:bodyPr/>
          <a:lstStyle/>
          <a:p>
            <a:pPr>
              <a:buNone/>
            </a:pPr>
            <a:r>
              <a:rPr lang="en-GB" dirty="0" smtClean="0">
                <a:solidFill>
                  <a:schemeClr val="bg2"/>
                </a:solidFill>
                <a:latin typeface="Copperplate Gothic Light" pitchFamily="34" charset="0"/>
              </a:rPr>
              <a:t>students define the rules for work in cutting and sewing rooms, defines the rules for the operation of machinery and equipment used in the manufacture of garments; use software supporting the performance of tasks</a:t>
            </a:r>
            <a:endParaRPr lang="pl-PL" dirty="0" smtClean="0">
              <a:solidFill>
                <a:schemeClr val="bg2"/>
              </a:solidFill>
              <a:latin typeface="Copperplate Gothic Light" pitchFamily="34" charset="0"/>
            </a:endParaRPr>
          </a:p>
          <a:p>
            <a:pPr>
              <a:buNone/>
            </a:pPr>
            <a:endParaRPr lang="pl-PL"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57232"/>
            <a:ext cx="8229600" cy="1357322"/>
          </a:xfrm>
        </p:spPr>
        <p:txBody>
          <a:bodyPr>
            <a:normAutofit fontScale="90000"/>
          </a:bodyPr>
          <a:lstStyle/>
          <a:p>
            <a:pPr algn="ctr"/>
            <a:r>
              <a:rPr lang="en-GB" sz="4400" dirty="0" smtClean="0">
                <a:solidFill>
                  <a:schemeClr val="accent4">
                    <a:lumMod val="75000"/>
                  </a:schemeClr>
                </a:solidFill>
              </a:rPr>
              <a:t>CONSTRUCTION AND MODELLING OF GARMENTS</a:t>
            </a:r>
            <a:r>
              <a:rPr lang="pl-PL" dirty="0" smtClean="0"/>
              <a:t/>
            </a:r>
            <a:br>
              <a:rPr lang="pl-PL" dirty="0" smtClean="0"/>
            </a:br>
            <a:endParaRPr lang="pl-PL" dirty="0"/>
          </a:p>
        </p:txBody>
      </p:sp>
      <p:sp>
        <p:nvSpPr>
          <p:cNvPr id="3" name="Symbol zastępczy zawartości 2"/>
          <p:cNvSpPr>
            <a:spLocks noGrp="1"/>
          </p:cNvSpPr>
          <p:nvPr>
            <p:ph idx="1"/>
          </p:nvPr>
        </p:nvSpPr>
        <p:spPr>
          <a:xfrm>
            <a:off x="457200" y="2428868"/>
            <a:ext cx="8229600" cy="4025940"/>
          </a:xfrm>
        </p:spPr>
        <p:txBody>
          <a:bodyPr>
            <a:normAutofit fontScale="92500" lnSpcReduction="10000"/>
          </a:bodyPr>
          <a:lstStyle/>
          <a:p>
            <a:pPr>
              <a:buNone/>
            </a:pPr>
            <a:endParaRPr lang="pl-PL" dirty="0" smtClean="0">
              <a:solidFill>
                <a:schemeClr val="bg2"/>
              </a:solidFill>
              <a:latin typeface="Copperplate Gothic Light" pitchFamily="34" charset="0"/>
            </a:endParaRPr>
          </a:p>
          <a:p>
            <a:pPr>
              <a:buNone/>
            </a:pPr>
            <a:r>
              <a:rPr lang="en-GB" dirty="0" smtClean="0">
                <a:solidFill>
                  <a:schemeClr val="bg2"/>
                </a:solidFill>
                <a:latin typeface="Copperplate Gothic Light" pitchFamily="34" charset="0"/>
              </a:rPr>
              <a:t>students  use designs, forms, templates of garments, perform sewing measurement, select clothing materials, sewing and decorative accessories to the assortment of clothing, apply the principles of construction and modelling of forms of garments (top/bottom parts)- skirts, trousers, blouses, jackets</a:t>
            </a:r>
            <a:endParaRPr lang="pl-PL" dirty="0" smtClean="0">
              <a:solidFill>
                <a:schemeClr val="bg2"/>
              </a:solidFill>
              <a:latin typeface="Copperplate Gothic Light" pitchFamily="34" charset="0"/>
            </a:endParaRPr>
          </a:p>
          <a:p>
            <a:pPr>
              <a:buNone/>
            </a:pPr>
            <a:endParaRPr lang="pl-PL" dirty="0"/>
          </a:p>
        </p:txBody>
      </p:sp>
      <p:sp>
        <p:nvSpPr>
          <p:cNvPr id="7" name="Tytuł 1"/>
          <p:cNvSpPr txBox="1">
            <a:spLocks/>
          </p:cNvSpPr>
          <p:nvPr/>
        </p:nvSpPr>
        <p:spPr>
          <a:xfrm>
            <a:off x="4614845" y="5537173"/>
            <a:ext cx="2085927" cy="80844"/>
          </a:xfrm>
          <a:prstGeom prst="rect">
            <a:avLst/>
          </a:prstGeom>
        </p:spPr>
        <p:txBody>
          <a:bodyPr vert="horz" anchor="ctr">
            <a:normAutofit fontScale="250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pl-PL" dirty="0" smtClean="0"/>
              <a:t/>
            </a:r>
            <a:br>
              <a:rPr lang="pl-PL" dirty="0" smtClean="0"/>
            </a:br>
            <a:endParaRPr lang="pl-PL"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pPr algn="ctr"/>
            <a:r>
              <a:rPr lang="en-GB" sz="4000" dirty="0">
                <a:ln w="6350">
                  <a:solidFill>
                    <a:srgbClr val="FF388C">
                      <a:shade val="43000"/>
                    </a:srgbClr>
                  </a:solidFill>
                </a:ln>
                <a:solidFill>
                  <a:srgbClr val="68007F">
                    <a:lumMod val="75000"/>
                  </a:srgbClr>
                </a:solidFill>
              </a:rPr>
              <a:t>FASHION MARKETING</a:t>
            </a:r>
            <a:r>
              <a:rPr lang="pl-PL" sz="4800" dirty="0">
                <a:ln w="6350">
                  <a:solidFill>
                    <a:srgbClr val="FF388C">
                      <a:shade val="43000"/>
                    </a:srgbClr>
                  </a:solidFill>
                </a:ln>
                <a:solidFill>
                  <a:srgbClr val="68007F">
                    <a:lumMod val="75000"/>
                  </a:srgbClr>
                </a:solidFill>
              </a:rPr>
              <a:t/>
            </a:r>
            <a:br>
              <a:rPr lang="pl-PL" sz="4800" dirty="0">
                <a:ln w="6350">
                  <a:solidFill>
                    <a:srgbClr val="FF388C">
                      <a:shade val="43000"/>
                    </a:srgbClr>
                  </a:solidFill>
                </a:ln>
                <a:solidFill>
                  <a:srgbClr val="68007F">
                    <a:lumMod val="75000"/>
                  </a:srgbClr>
                </a:solidFill>
              </a:rPr>
            </a:br>
            <a:endParaRPr lang="pl-PL" dirty="0"/>
          </a:p>
        </p:txBody>
      </p:sp>
      <p:pic>
        <p:nvPicPr>
          <p:cNvPr id="10" name="Symbol zastępczy zawartości 9"/>
          <p:cNvPicPr>
            <a:picLocks noGrp="1" noChangeAspect="1"/>
          </p:cNvPicPr>
          <p:nvPr>
            <p:ph sz="half" idx="4294967295"/>
          </p:nvPr>
        </p:nvPicPr>
        <p:blipFill>
          <a:blip r:embed="rId2" cstate="print"/>
          <a:stretch>
            <a:fillRect/>
          </a:stretch>
        </p:blipFill>
        <p:spPr>
          <a:xfrm>
            <a:off x="2483768" y="4147102"/>
            <a:ext cx="4475162" cy="2330450"/>
          </a:xfrm>
          <a:prstGeom prst="rect">
            <a:avLst/>
          </a:prstGeom>
          <a:ln>
            <a:solidFill>
              <a:schemeClr val="accent3">
                <a:lumMod val="75000"/>
              </a:schemeClr>
            </a:solidFill>
          </a:ln>
        </p:spPr>
      </p:pic>
      <p:sp>
        <p:nvSpPr>
          <p:cNvPr id="11" name="Prostokąt 10"/>
          <p:cNvSpPr/>
          <p:nvPr/>
        </p:nvSpPr>
        <p:spPr>
          <a:xfrm>
            <a:off x="465406" y="1666526"/>
            <a:ext cx="8280920" cy="2246769"/>
          </a:xfrm>
          <a:prstGeom prst="rect">
            <a:avLst/>
          </a:prstGeom>
        </p:spPr>
        <p:txBody>
          <a:bodyPr wrap="square">
            <a:spAutoFit/>
          </a:bodyPr>
          <a:lstStyle/>
          <a:p>
            <a:pPr marL="448056" lvl="0" indent="-384048">
              <a:spcBef>
                <a:spcPct val="20000"/>
              </a:spcBef>
              <a:buClr>
                <a:srgbClr val="FF388C"/>
              </a:buClr>
              <a:buSzPct val="80000"/>
            </a:pPr>
            <a:r>
              <a:rPr lang="en-GB" sz="2800" dirty="0">
                <a:solidFill>
                  <a:srgbClr val="666666"/>
                </a:solidFill>
                <a:latin typeface="Copperplate Gothic Light" pitchFamily="34" charset="0"/>
              </a:rPr>
              <a:t>students know how to organize activities connected with launching, advertising, displaying garments, how to boost sales, how to undertake joint activities with other entrepreneurs </a:t>
            </a:r>
            <a:endParaRPr lang="pl-PL" sz="2800" dirty="0">
              <a:solidFill>
                <a:srgbClr val="666666"/>
              </a:solidFill>
              <a:latin typeface="Copperplate Gothic Light" pitchFamily="34" charset="0"/>
            </a:endParaRPr>
          </a:p>
        </p:txBody>
      </p:sp>
    </p:spTree>
    <p:extLst>
      <p:ext uri="{BB962C8B-B14F-4D97-AF65-F5344CB8AC3E}">
        <p14:creationId xmlns:p14="http://schemas.microsoft.com/office/powerpoint/2010/main" val="313785105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071546"/>
            <a:ext cx="8229600" cy="1143008"/>
          </a:xfrm>
        </p:spPr>
        <p:txBody>
          <a:bodyPr>
            <a:noAutofit/>
          </a:bodyPr>
          <a:lstStyle/>
          <a:p>
            <a:pPr algn="ctr"/>
            <a:r>
              <a:rPr lang="en-GB" sz="3600" dirty="0" smtClean="0">
                <a:solidFill>
                  <a:schemeClr val="accent4">
                    <a:lumMod val="75000"/>
                  </a:schemeClr>
                </a:solidFill>
              </a:rPr>
              <a:t>BUSINESS  ACTIVITY IN  FASHION INDUSTRY</a:t>
            </a:r>
            <a:r>
              <a:rPr lang="pl-PL" sz="4800" dirty="0" smtClean="0"/>
              <a:t/>
            </a:r>
            <a:br>
              <a:rPr lang="pl-PL" sz="4800" dirty="0" smtClean="0"/>
            </a:br>
            <a:endParaRPr lang="pl-PL" sz="4800" dirty="0"/>
          </a:p>
        </p:txBody>
      </p:sp>
      <p:sp>
        <p:nvSpPr>
          <p:cNvPr id="3" name="Symbol zastępczy zawartości 2"/>
          <p:cNvSpPr>
            <a:spLocks noGrp="1"/>
          </p:cNvSpPr>
          <p:nvPr>
            <p:ph idx="1"/>
          </p:nvPr>
        </p:nvSpPr>
        <p:spPr>
          <a:xfrm>
            <a:off x="457200" y="1988840"/>
            <a:ext cx="8229600" cy="4454568"/>
          </a:xfrm>
        </p:spPr>
        <p:txBody>
          <a:bodyPr/>
          <a:lstStyle/>
          <a:p>
            <a:pPr>
              <a:buNone/>
            </a:pPr>
            <a:r>
              <a:rPr lang="en-GB" dirty="0" smtClean="0">
                <a:solidFill>
                  <a:schemeClr val="bg2"/>
                </a:solidFill>
                <a:latin typeface="Copperplate Gothic Light" pitchFamily="34" charset="0"/>
              </a:rPr>
              <a:t>students apply concepts related to the functioning of the market economy,  apply labour law, legal provisions on the protection of personal data and tax law and copyright law regulations, prepare documentation necessary to take up and pursue a business activity, are skilled at business correspondence</a:t>
            </a:r>
            <a:endParaRPr lang="pl-PL" dirty="0">
              <a:solidFill>
                <a:schemeClr val="bg2"/>
              </a:solidFill>
              <a:latin typeface="Copperplate Gothic Light" pitchFamily="34" charset="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9237712" cy="3888432"/>
          </a:xfrm>
        </p:spPr>
        <p:txBody>
          <a:bodyPr>
            <a:normAutofit/>
          </a:bodyPr>
          <a:lstStyle/>
          <a:p>
            <a:r>
              <a:rPr lang="en-GB" sz="3600" dirty="0" smtClean="0">
                <a:solidFill>
                  <a:schemeClr val="accent4">
                    <a:lumMod val="75000"/>
                  </a:schemeClr>
                </a:solidFill>
              </a:rPr>
              <a:t>PROFESSIONAL FOREIGN </a:t>
            </a:r>
            <a:r>
              <a:rPr lang="pl-PL" sz="3600" dirty="0" smtClean="0">
                <a:solidFill>
                  <a:schemeClr val="accent4">
                    <a:lumMod val="75000"/>
                  </a:schemeClr>
                </a:solidFill>
              </a:rPr>
              <a:t/>
            </a:r>
            <a:br>
              <a:rPr lang="pl-PL" sz="3600" dirty="0" smtClean="0">
                <a:solidFill>
                  <a:schemeClr val="accent4">
                    <a:lumMod val="75000"/>
                  </a:schemeClr>
                </a:solidFill>
              </a:rPr>
            </a:br>
            <a:r>
              <a:rPr lang="en-GB" sz="3600" dirty="0" smtClean="0">
                <a:solidFill>
                  <a:schemeClr val="accent4">
                    <a:lumMod val="75000"/>
                  </a:schemeClr>
                </a:solidFill>
              </a:rPr>
              <a:t>LANGUAGE- ENGLISH FOR FASHION INDUSTRY</a:t>
            </a:r>
            <a:r>
              <a:rPr lang="pl-PL" sz="3600" dirty="0" smtClean="0">
                <a:solidFill>
                  <a:schemeClr val="accent4">
                    <a:lumMod val="75000"/>
                  </a:schemeClr>
                </a:solidFill>
              </a:rPr>
              <a:t/>
            </a:r>
            <a:br>
              <a:rPr lang="pl-PL" sz="3600" dirty="0" smtClean="0">
                <a:solidFill>
                  <a:schemeClr val="accent4">
                    <a:lumMod val="75000"/>
                  </a:schemeClr>
                </a:solidFill>
              </a:rPr>
            </a:br>
            <a:endParaRPr lang="pl-PL" sz="3600" dirty="0">
              <a:solidFill>
                <a:schemeClr val="accent4">
                  <a:lumMod val="75000"/>
                </a:schemeClr>
              </a:solidFill>
            </a:endParaRPr>
          </a:p>
        </p:txBody>
      </p:sp>
      <p:sp>
        <p:nvSpPr>
          <p:cNvPr id="3" name="Symbol zastępczy zawartości 2"/>
          <p:cNvSpPr>
            <a:spLocks noGrp="1"/>
          </p:cNvSpPr>
          <p:nvPr>
            <p:ph idx="1"/>
          </p:nvPr>
        </p:nvSpPr>
        <p:spPr/>
        <p:txBody>
          <a:bodyPr>
            <a:normAutofit/>
          </a:bodyPr>
          <a:lstStyle/>
          <a:p>
            <a:pPr>
              <a:buNone/>
            </a:pPr>
            <a:endParaRPr lang="pl-PL" sz="2800" dirty="0" smtClean="0">
              <a:solidFill>
                <a:schemeClr val="bg2"/>
              </a:solidFill>
              <a:latin typeface="Copperplate Gothic Light" pitchFamily="34" charset="0"/>
            </a:endParaRPr>
          </a:p>
          <a:p>
            <a:pPr>
              <a:buNone/>
            </a:pPr>
            <a:endParaRPr lang="pl-PL" sz="2800" dirty="0" smtClean="0">
              <a:solidFill>
                <a:schemeClr val="bg2"/>
              </a:solidFill>
              <a:latin typeface="Copperplate Gothic Light" pitchFamily="34" charset="0"/>
            </a:endParaRPr>
          </a:p>
          <a:p>
            <a:pPr>
              <a:buNone/>
            </a:pPr>
            <a:r>
              <a:rPr lang="en-GB" sz="2800" dirty="0" smtClean="0">
                <a:solidFill>
                  <a:schemeClr val="bg2"/>
                </a:solidFill>
                <a:latin typeface="Copperplate Gothic Light" pitchFamily="34" charset="0"/>
              </a:rPr>
              <a:t>students use English specific for fashion industry- kinds of textiles, equipment, machines, accessories. They can name fashion industry jobs. They can interact with a foreign employer or client. They can perform business tasks in English.</a:t>
            </a:r>
            <a:endParaRPr lang="pl-PL" sz="2800" dirty="0" smtClean="0">
              <a:solidFill>
                <a:schemeClr val="bg2"/>
              </a:solidFill>
              <a:latin typeface="Copperplate Gothic Light" pitchFamily="34" charset="0"/>
            </a:endParaRPr>
          </a:p>
          <a:p>
            <a:pPr>
              <a:buNone/>
            </a:pPr>
            <a:endParaRPr lang="pl-PL" dirty="0" smtClean="0">
              <a:solidFill>
                <a:schemeClr val="accent6">
                  <a:lumMod val="20000"/>
                  <a:lumOff val="80000"/>
                </a:schemeClr>
              </a:solidFill>
              <a:latin typeface="Copperplate Gothic Light" pitchFamily="34" charset="0"/>
            </a:endParaRP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Niestandardowy 1">
      <a:dk1>
        <a:sysClr val="windowText" lastClr="000000"/>
      </a:dk1>
      <a:lt1>
        <a:sysClr val="window" lastClr="FFFFFF"/>
      </a:lt1>
      <a:dk2>
        <a:srgbClr val="666666"/>
      </a:dk2>
      <a:lt2>
        <a:srgbClr val="FFFFFF"/>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385</TotalTime>
  <Words>477</Words>
  <Application>Microsoft Office PowerPoint</Application>
  <PresentationFormat>Pokaz na ekranie (4:3)</PresentationFormat>
  <Paragraphs>60</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Arial</vt:lpstr>
      <vt:lpstr>Century Gothic</vt:lpstr>
      <vt:lpstr>Copperplate Gothic Light</vt:lpstr>
      <vt:lpstr>Verdana</vt:lpstr>
      <vt:lpstr>Wingdings 2</vt:lpstr>
      <vt:lpstr>Energetyczny</vt:lpstr>
      <vt:lpstr>  </vt:lpstr>
      <vt:lpstr>   </vt:lpstr>
      <vt:lpstr> CLOTHES  DESIGN AND STYLING </vt:lpstr>
      <vt:lpstr> CLOTHING MATERIALS SCIENCE </vt:lpstr>
      <vt:lpstr>GARMENT MANUFACTURING TECHNOLOGY </vt:lpstr>
      <vt:lpstr>CONSTRUCTION AND MODELLING OF GARMENTS </vt:lpstr>
      <vt:lpstr>FASHION MARKETING </vt:lpstr>
      <vt:lpstr>BUSINESS  ACTIVITY IN  FASHION INDUSTRY </vt:lpstr>
      <vt:lpstr>PROFESSIONAL FOREIGN  LANGUAGE- ENGLISH FOR FASHION INDUSTRY </vt:lpstr>
      <vt:lpstr>   </vt:lpstr>
      <vt:lpstr>GARMENT MANUFACTURING PROCESSES ORGANIZATION </vt:lpstr>
      <vt:lpstr>MANUFACTURE OF GARMENTS</vt:lpstr>
      <vt:lpstr>ON-THE-JOB TRAINING (DIRECT INSTRUCTION) AT POTENTIAL EMPLOYERS';</vt:lpstr>
      <vt:lpstr>CKZiU STUDENTS KNOW:</vt:lpstr>
      <vt:lpstr>THANK YOU FOR YOUR ATTENTION </vt:lpstr>
      <vt:lpstr>Prezentacja programu PowerPoint</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CKZiU</cp:lastModifiedBy>
  <cp:revision>36</cp:revision>
  <dcterms:created xsi:type="dcterms:W3CDTF">2017-10-19T16:20:08Z</dcterms:created>
  <dcterms:modified xsi:type="dcterms:W3CDTF">2017-12-18T09:36:22Z</dcterms:modified>
</cp:coreProperties>
</file>