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28" r:id="rId1"/>
  </p:sldMasterIdLst>
  <p:notesMasterIdLst>
    <p:notesMasterId r:id="rId16"/>
  </p:notes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67" r:id="rId10"/>
    <p:sldId id="280" r:id="rId11"/>
    <p:sldId id="281" r:id="rId12"/>
    <p:sldId id="282" r:id="rId13"/>
    <p:sldId id="284" r:id="rId14"/>
    <p:sldId id="28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nowisko 5" initials="S5" lastIdx="1" clrIdx="0">
    <p:extLst>
      <p:ext uri="{19B8F6BF-5375-455C-9EA6-DF929625EA0E}">
        <p15:presenceInfo xmlns:p15="http://schemas.microsoft.com/office/powerpoint/2012/main" userId="Stanowisko 5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FC4DFE-D7DF-47CD-A44C-9CDEE8D0E60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6FD1AFC-7757-4887-B8AB-E75E18222A17}">
      <dgm:prSet/>
      <dgm:spPr/>
      <dgm:t>
        <a:bodyPr/>
        <a:lstStyle/>
        <a:p>
          <a:r>
            <a:rPr lang="pl-PL" dirty="0"/>
            <a:t>- wzrost branżowej wiedzy zawodowej,</a:t>
          </a:r>
          <a:endParaRPr lang="en-US" dirty="0"/>
        </a:p>
      </dgm:t>
    </dgm:pt>
    <dgm:pt modelId="{B91A5263-732C-4AE8-8E3E-551DFB294097}" type="parTrans" cxnId="{B917035F-A251-4A2E-BD6A-E3BE2EB7DBE5}">
      <dgm:prSet/>
      <dgm:spPr/>
      <dgm:t>
        <a:bodyPr/>
        <a:lstStyle/>
        <a:p>
          <a:endParaRPr lang="en-US"/>
        </a:p>
      </dgm:t>
    </dgm:pt>
    <dgm:pt modelId="{F1143A8B-2472-43D7-B3B6-CEA9EAE73C20}" type="sibTrans" cxnId="{B917035F-A251-4A2E-BD6A-E3BE2EB7DBE5}">
      <dgm:prSet/>
      <dgm:spPr/>
      <dgm:t>
        <a:bodyPr/>
        <a:lstStyle/>
        <a:p>
          <a:endParaRPr lang="en-US"/>
        </a:p>
      </dgm:t>
    </dgm:pt>
    <dgm:pt modelId="{09DD1EC7-9108-4258-9299-CF882DAF5326}">
      <dgm:prSet/>
      <dgm:spPr/>
      <dgm:t>
        <a:bodyPr/>
        <a:lstStyle/>
        <a:p>
          <a:r>
            <a:rPr lang="pl-PL"/>
            <a:t>- wzrost wiedzy na temat innowacji w branży gastronomicznej,</a:t>
          </a:r>
          <a:endParaRPr lang="en-US"/>
        </a:p>
      </dgm:t>
    </dgm:pt>
    <dgm:pt modelId="{7EF298E7-83DD-473A-99AF-1EF1AD035164}" type="parTrans" cxnId="{F1D0D85C-7F84-4D16-816F-942B850FD9B7}">
      <dgm:prSet/>
      <dgm:spPr/>
      <dgm:t>
        <a:bodyPr/>
        <a:lstStyle/>
        <a:p>
          <a:endParaRPr lang="en-US"/>
        </a:p>
      </dgm:t>
    </dgm:pt>
    <dgm:pt modelId="{0EFC50E0-8966-46E2-A91D-F3158E00E7AF}" type="sibTrans" cxnId="{F1D0D85C-7F84-4D16-816F-942B850FD9B7}">
      <dgm:prSet/>
      <dgm:spPr/>
      <dgm:t>
        <a:bodyPr/>
        <a:lstStyle/>
        <a:p>
          <a:endParaRPr lang="en-US"/>
        </a:p>
      </dgm:t>
    </dgm:pt>
    <dgm:pt modelId="{06AB38A9-6DD8-4937-9E2C-AA7C3D91EE1A}">
      <dgm:prSet/>
      <dgm:spPr/>
      <dgm:t>
        <a:bodyPr/>
        <a:lstStyle/>
        <a:p>
          <a:r>
            <a:rPr lang="pl-PL"/>
            <a:t>- inspiracja i możliwości zobaczenia środowiska pracy w branży innego kraju,</a:t>
          </a:r>
          <a:endParaRPr lang="en-US"/>
        </a:p>
      </dgm:t>
    </dgm:pt>
    <dgm:pt modelId="{0DC340A1-BDB4-4250-81BA-B1C57AFBBEFB}" type="parTrans" cxnId="{FD287626-8105-4109-BC85-9C9DAEC1ABD5}">
      <dgm:prSet/>
      <dgm:spPr/>
      <dgm:t>
        <a:bodyPr/>
        <a:lstStyle/>
        <a:p>
          <a:endParaRPr lang="en-US"/>
        </a:p>
      </dgm:t>
    </dgm:pt>
    <dgm:pt modelId="{11AF02FE-FC30-4A57-84FD-ED05D7B48C68}" type="sibTrans" cxnId="{FD287626-8105-4109-BC85-9C9DAEC1ABD5}">
      <dgm:prSet/>
      <dgm:spPr/>
      <dgm:t>
        <a:bodyPr/>
        <a:lstStyle/>
        <a:p>
          <a:endParaRPr lang="en-US"/>
        </a:p>
      </dgm:t>
    </dgm:pt>
    <dgm:pt modelId="{E1871D09-2A93-4D4A-89AA-C7F8C9594C1D}">
      <dgm:prSet/>
      <dgm:spPr/>
      <dgm:t>
        <a:bodyPr/>
        <a:lstStyle/>
        <a:p>
          <a:r>
            <a:rPr lang="pl-PL"/>
            <a:t>- wzrost wiedzy specjalistycznej, niezbędnej do pracy w branży gastronomicznej,</a:t>
          </a:r>
          <a:endParaRPr lang="en-US"/>
        </a:p>
      </dgm:t>
    </dgm:pt>
    <dgm:pt modelId="{7CCD2C3A-AEFC-4B74-A1D0-3CC50C926EE1}" type="parTrans" cxnId="{B03BE36E-DA0B-4ABD-B6ED-6E2107E30A8C}">
      <dgm:prSet/>
      <dgm:spPr/>
      <dgm:t>
        <a:bodyPr/>
        <a:lstStyle/>
        <a:p>
          <a:endParaRPr lang="en-US"/>
        </a:p>
      </dgm:t>
    </dgm:pt>
    <dgm:pt modelId="{117A82E3-5C56-4E1F-BDF4-C0813AA63DBE}" type="sibTrans" cxnId="{B03BE36E-DA0B-4ABD-B6ED-6E2107E30A8C}">
      <dgm:prSet/>
      <dgm:spPr/>
      <dgm:t>
        <a:bodyPr/>
        <a:lstStyle/>
        <a:p>
          <a:endParaRPr lang="en-US"/>
        </a:p>
      </dgm:t>
    </dgm:pt>
    <dgm:pt modelId="{61E77EE1-7CBB-4554-B144-216C859B4134}">
      <dgm:prSet/>
      <dgm:spPr/>
      <dgm:t>
        <a:bodyPr/>
        <a:lstStyle/>
        <a:p>
          <a:r>
            <a:rPr lang="pl-PL" dirty="0"/>
            <a:t>-wzrost wybranych umiejętności niezbędnych w funkcjonowaniu w branży gastronomicznej.</a:t>
          </a:r>
          <a:endParaRPr lang="en-US" dirty="0"/>
        </a:p>
      </dgm:t>
    </dgm:pt>
    <dgm:pt modelId="{A49206F6-809E-4607-856D-308827B060B6}" type="parTrans" cxnId="{AF9C673F-B321-4AC7-9FF6-875623013323}">
      <dgm:prSet/>
      <dgm:spPr/>
      <dgm:t>
        <a:bodyPr/>
        <a:lstStyle/>
        <a:p>
          <a:endParaRPr lang="en-US"/>
        </a:p>
      </dgm:t>
    </dgm:pt>
    <dgm:pt modelId="{A707765B-D55B-4F85-8ABC-B11D303D1781}" type="sibTrans" cxnId="{AF9C673F-B321-4AC7-9FF6-875623013323}">
      <dgm:prSet/>
      <dgm:spPr/>
      <dgm:t>
        <a:bodyPr/>
        <a:lstStyle/>
        <a:p>
          <a:endParaRPr lang="en-US"/>
        </a:p>
      </dgm:t>
    </dgm:pt>
    <dgm:pt modelId="{13ECD095-E2C8-4E63-8C45-8D11A9834ED3}" type="pres">
      <dgm:prSet presAssocID="{04FC4DFE-D7DF-47CD-A44C-9CDEE8D0E600}" presName="linear" presStyleCnt="0">
        <dgm:presLayoutVars>
          <dgm:animLvl val="lvl"/>
          <dgm:resizeHandles val="exact"/>
        </dgm:presLayoutVars>
      </dgm:prSet>
      <dgm:spPr/>
    </dgm:pt>
    <dgm:pt modelId="{AF2483BB-633F-4EBC-A6D4-EFA34340A30C}" type="pres">
      <dgm:prSet presAssocID="{96FD1AFC-7757-4887-B8AB-E75E18222A1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35A3083-0288-4FA0-8AD8-3F7BE9935359}" type="pres">
      <dgm:prSet presAssocID="{F1143A8B-2472-43D7-B3B6-CEA9EAE73C20}" presName="spacer" presStyleCnt="0"/>
      <dgm:spPr/>
    </dgm:pt>
    <dgm:pt modelId="{2A4282D5-0978-4100-B610-1B9B06114A5C}" type="pres">
      <dgm:prSet presAssocID="{09DD1EC7-9108-4258-9299-CF882DAF532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C642EA5-1FA2-4293-8E8F-CD72EAB15B9E}" type="pres">
      <dgm:prSet presAssocID="{0EFC50E0-8966-46E2-A91D-F3158E00E7AF}" presName="spacer" presStyleCnt="0"/>
      <dgm:spPr/>
    </dgm:pt>
    <dgm:pt modelId="{29D3DC5B-B139-48C5-8EAE-50FC0ABFF553}" type="pres">
      <dgm:prSet presAssocID="{06AB38A9-6DD8-4937-9E2C-AA7C3D91EE1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73504B3-D97C-4A94-A8AB-0CABDE6CFAD7}" type="pres">
      <dgm:prSet presAssocID="{11AF02FE-FC30-4A57-84FD-ED05D7B48C68}" presName="spacer" presStyleCnt="0"/>
      <dgm:spPr/>
    </dgm:pt>
    <dgm:pt modelId="{2633CD7D-BEDF-46C9-94BA-27B98E279F7C}" type="pres">
      <dgm:prSet presAssocID="{E1871D09-2A93-4D4A-89AA-C7F8C9594C1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44E4B7A-6E2B-4670-B0CA-B1D37D7BC3D8}" type="pres">
      <dgm:prSet presAssocID="{117A82E3-5C56-4E1F-BDF4-C0813AA63DBE}" presName="spacer" presStyleCnt="0"/>
      <dgm:spPr/>
    </dgm:pt>
    <dgm:pt modelId="{A3283B48-4D17-4907-98A7-6BF04F43349B}" type="pres">
      <dgm:prSet presAssocID="{61E77EE1-7CBB-4554-B144-216C859B413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0CF0813-B24B-48C3-AB68-7EAF3B1036E9}" type="presOf" srcId="{E1871D09-2A93-4D4A-89AA-C7F8C9594C1D}" destId="{2633CD7D-BEDF-46C9-94BA-27B98E279F7C}" srcOrd="0" destOrd="0" presId="urn:microsoft.com/office/officeart/2005/8/layout/vList2"/>
    <dgm:cxn modelId="{19116713-5822-4432-935B-010AD4F0F6C5}" type="presOf" srcId="{96FD1AFC-7757-4887-B8AB-E75E18222A17}" destId="{AF2483BB-633F-4EBC-A6D4-EFA34340A30C}" srcOrd="0" destOrd="0" presId="urn:microsoft.com/office/officeart/2005/8/layout/vList2"/>
    <dgm:cxn modelId="{FD287626-8105-4109-BC85-9C9DAEC1ABD5}" srcId="{04FC4DFE-D7DF-47CD-A44C-9CDEE8D0E600}" destId="{06AB38A9-6DD8-4937-9E2C-AA7C3D91EE1A}" srcOrd="2" destOrd="0" parTransId="{0DC340A1-BDB4-4250-81BA-B1C57AFBBEFB}" sibTransId="{11AF02FE-FC30-4A57-84FD-ED05D7B48C68}"/>
    <dgm:cxn modelId="{AF9C673F-B321-4AC7-9FF6-875623013323}" srcId="{04FC4DFE-D7DF-47CD-A44C-9CDEE8D0E600}" destId="{61E77EE1-7CBB-4554-B144-216C859B4134}" srcOrd="4" destOrd="0" parTransId="{A49206F6-809E-4607-856D-308827B060B6}" sibTransId="{A707765B-D55B-4F85-8ABC-B11D303D1781}"/>
    <dgm:cxn modelId="{F1D0D85C-7F84-4D16-816F-942B850FD9B7}" srcId="{04FC4DFE-D7DF-47CD-A44C-9CDEE8D0E600}" destId="{09DD1EC7-9108-4258-9299-CF882DAF5326}" srcOrd="1" destOrd="0" parTransId="{7EF298E7-83DD-473A-99AF-1EF1AD035164}" sibTransId="{0EFC50E0-8966-46E2-A91D-F3158E00E7AF}"/>
    <dgm:cxn modelId="{00E3D65D-903D-491D-A631-D49A2A690FDB}" type="presOf" srcId="{09DD1EC7-9108-4258-9299-CF882DAF5326}" destId="{2A4282D5-0978-4100-B610-1B9B06114A5C}" srcOrd="0" destOrd="0" presId="urn:microsoft.com/office/officeart/2005/8/layout/vList2"/>
    <dgm:cxn modelId="{B917035F-A251-4A2E-BD6A-E3BE2EB7DBE5}" srcId="{04FC4DFE-D7DF-47CD-A44C-9CDEE8D0E600}" destId="{96FD1AFC-7757-4887-B8AB-E75E18222A17}" srcOrd="0" destOrd="0" parTransId="{B91A5263-732C-4AE8-8E3E-551DFB294097}" sibTransId="{F1143A8B-2472-43D7-B3B6-CEA9EAE73C20}"/>
    <dgm:cxn modelId="{0B6EC544-1BD1-4211-9C7B-5BFD9B6BBE02}" type="presOf" srcId="{06AB38A9-6DD8-4937-9E2C-AA7C3D91EE1A}" destId="{29D3DC5B-B139-48C5-8EAE-50FC0ABFF553}" srcOrd="0" destOrd="0" presId="urn:microsoft.com/office/officeart/2005/8/layout/vList2"/>
    <dgm:cxn modelId="{B03BE36E-DA0B-4ABD-B6ED-6E2107E30A8C}" srcId="{04FC4DFE-D7DF-47CD-A44C-9CDEE8D0E600}" destId="{E1871D09-2A93-4D4A-89AA-C7F8C9594C1D}" srcOrd="3" destOrd="0" parTransId="{7CCD2C3A-AEFC-4B74-A1D0-3CC50C926EE1}" sibTransId="{117A82E3-5C56-4E1F-BDF4-C0813AA63DBE}"/>
    <dgm:cxn modelId="{E8B82F50-2BF8-4640-A3AD-5782A5E10B31}" type="presOf" srcId="{61E77EE1-7CBB-4554-B144-216C859B4134}" destId="{A3283B48-4D17-4907-98A7-6BF04F43349B}" srcOrd="0" destOrd="0" presId="urn:microsoft.com/office/officeart/2005/8/layout/vList2"/>
    <dgm:cxn modelId="{A06128CA-D05E-45BF-BF1B-F785E9C15632}" type="presOf" srcId="{04FC4DFE-D7DF-47CD-A44C-9CDEE8D0E600}" destId="{13ECD095-E2C8-4E63-8C45-8D11A9834ED3}" srcOrd="0" destOrd="0" presId="urn:microsoft.com/office/officeart/2005/8/layout/vList2"/>
    <dgm:cxn modelId="{047FFCBF-5CDD-4EAC-9B75-49F4EDFA6484}" type="presParOf" srcId="{13ECD095-E2C8-4E63-8C45-8D11A9834ED3}" destId="{AF2483BB-633F-4EBC-A6D4-EFA34340A30C}" srcOrd="0" destOrd="0" presId="urn:microsoft.com/office/officeart/2005/8/layout/vList2"/>
    <dgm:cxn modelId="{2600256A-CBB1-4A76-87C3-AC46061C3333}" type="presParOf" srcId="{13ECD095-E2C8-4E63-8C45-8D11A9834ED3}" destId="{D35A3083-0288-4FA0-8AD8-3F7BE9935359}" srcOrd="1" destOrd="0" presId="urn:microsoft.com/office/officeart/2005/8/layout/vList2"/>
    <dgm:cxn modelId="{436BADCA-1D1C-4ADA-84F3-5AA750607B67}" type="presParOf" srcId="{13ECD095-E2C8-4E63-8C45-8D11A9834ED3}" destId="{2A4282D5-0978-4100-B610-1B9B06114A5C}" srcOrd="2" destOrd="0" presId="urn:microsoft.com/office/officeart/2005/8/layout/vList2"/>
    <dgm:cxn modelId="{64ED4D9A-0F31-43C0-B528-B99E4812C1E6}" type="presParOf" srcId="{13ECD095-E2C8-4E63-8C45-8D11A9834ED3}" destId="{DC642EA5-1FA2-4293-8E8F-CD72EAB15B9E}" srcOrd="3" destOrd="0" presId="urn:microsoft.com/office/officeart/2005/8/layout/vList2"/>
    <dgm:cxn modelId="{1BCF877D-D38E-482B-B1BB-5D5AD50F6864}" type="presParOf" srcId="{13ECD095-E2C8-4E63-8C45-8D11A9834ED3}" destId="{29D3DC5B-B139-48C5-8EAE-50FC0ABFF553}" srcOrd="4" destOrd="0" presId="urn:microsoft.com/office/officeart/2005/8/layout/vList2"/>
    <dgm:cxn modelId="{2A64485B-6501-43DC-834F-27BEF20616D0}" type="presParOf" srcId="{13ECD095-E2C8-4E63-8C45-8D11A9834ED3}" destId="{F73504B3-D97C-4A94-A8AB-0CABDE6CFAD7}" srcOrd="5" destOrd="0" presId="urn:microsoft.com/office/officeart/2005/8/layout/vList2"/>
    <dgm:cxn modelId="{C00235DF-7535-4E3D-9B8B-10FE1467458A}" type="presParOf" srcId="{13ECD095-E2C8-4E63-8C45-8D11A9834ED3}" destId="{2633CD7D-BEDF-46C9-94BA-27B98E279F7C}" srcOrd="6" destOrd="0" presId="urn:microsoft.com/office/officeart/2005/8/layout/vList2"/>
    <dgm:cxn modelId="{F7C13E83-AB3D-485E-87A4-96A1DC38A6E3}" type="presParOf" srcId="{13ECD095-E2C8-4E63-8C45-8D11A9834ED3}" destId="{C44E4B7A-6E2B-4670-B0CA-B1D37D7BC3D8}" srcOrd="7" destOrd="0" presId="urn:microsoft.com/office/officeart/2005/8/layout/vList2"/>
    <dgm:cxn modelId="{4B4E5161-B0E5-475B-82CF-D1176050DA2B}" type="presParOf" srcId="{13ECD095-E2C8-4E63-8C45-8D11A9834ED3}" destId="{A3283B48-4D17-4907-98A7-6BF04F43349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2483BB-633F-4EBC-A6D4-EFA34340A30C}">
      <dsp:nvSpPr>
        <dsp:cNvPr id="0" name=""/>
        <dsp:cNvSpPr/>
      </dsp:nvSpPr>
      <dsp:spPr>
        <a:xfrm>
          <a:off x="0" y="13687"/>
          <a:ext cx="8642773" cy="71505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- wzrost branżowej wiedzy zawodowej,</a:t>
          </a:r>
          <a:endParaRPr lang="en-US" sz="1800" kern="1200" dirty="0"/>
        </a:p>
      </dsp:txBody>
      <dsp:txXfrm>
        <a:off x="34906" y="48593"/>
        <a:ext cx="8572961" cy="645240"/>
      </dsp:txXfrm>
    </dsp:sp>
    <dsp:sp modelId="{2A4282D5-0978-4100-B610-1B9B06114A5C}">
      <dsp:nvSpPr>
        <dsp:cNvPr id="0" name=""/>
        <dsp:cNvSpPr/>
      </dsp:nvSpPr>
      <dsp:spPr>
        <a:xfrm>
          <a:off x="0" y="780580"/>
          <a:ext cx="8642773" cy="715052"/>
        </a:xfrm>
        <a:prstGeom prst="roundRect">
          <a:avLst/>
        </a:prstGeom>
        <a:solidFill>
          <a:schemeClr val="accent2">
            <a:hueOff val="28360"/>
            <a:satOff val="3260"/>
            <a:lumOff val="-259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/>
            <a:t>- wzrost wiedzy na temat innowacji w branży gastronomicznej,</a:t>
          </a:r>
          <a:endParaRPr lang="en-US" sz="1800" kern="1200"/>
        </a:p>
      </dsp:txBody>
      <dsp:txXfrm>
        <a:off x="34906" y="815486"/>
        <a:ext cx="8572961" cy="645240"/>
      </dsp:txXfrm>
    </dsp:sp>
    <dsp:sp modelId="{29D3DC5B-B139-48C5-8EAE-50FC0ABFF553}">
      <dsp:nvSpPr>
        <dsp:cNvPr id="0" name=""/>
        <dsp:cNvSpPr/>
      </dsp:nvSpPr>
      <dsp:spPr>
        <a:xfrm>
          <a:off x="0" y="1547473"/>
          <a:ext cx="8642773" cy="715052"/>
        </a:xfrm>
        <a:prstGeom prst="roundRect">
          <a:avLst/>
        </a:prstGeom>
        <a:solidFill>
          <a:schemeClr val="accent2">
            <a:hueOff val="56720"/>
            <a:satOff val="6519"/>
            <a:lumOff val="-519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/>
            <a:t>- inspiracja i możliwości zobaczenia środowiska pracy w branży innego kraju,</a:t>
          </a:r>
          <a:endParaRPr lang="en-US" sz="1800" kern="1200"/>
        </a:p>
      </dsp:txBody>
      <dsp:txXfrm>
        <a:off x="34906" y="1582379"/>
        <a:ext cx="8572961" cy="645240"/>
      </dsp:txXfrm>
    </dsp:sp>
    <dsp:sp modelId="{2633CD7D-BEDF-46C9-94BA-27B98E279F7C}">
      <dsp:nvSpPr>
        <dsp:cNvPr id="0" name=""/>
        <dsp:cNvSpPr/>
      </dsp:nvSpPr>
      <dsp:spPr>
        <a:xfrm>
          <a:off x="0" y="2314365"/>
          <a:ext cx="8642773" cy="715052"/>
        </a:xfrm>
        <a:prstGeom prst="roundRect">
          <a:avLst/>
        </a:prstGeom>
        <a:solidFill>
          <a:schemeClr val="accent2">
            <a:hueOff val="85079"/>
            <a:satOff val="9779"/>
            <a:lumOff val="-779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/>
            <a:t>- wzrost wiedzy specjalistycznej, niezbędnej do pracy w branży gastronomicznej,</a:t>
          </a:r>
          <a:endParaRPr lang="en-US" sz="1800" kern="1200"/>
        </a:p>
      </dsp:txBody>
      <dsp:txXfrm>
        <a:off x="34906" y="2349271"/>
        <a:ext cx="8572961" cy="645240"/>
      </dsp:txXfrm>
    </dsp:sp>
    <dsp:sp modelId="{A3283B48-4D17-4907-98A7-6BF04F43349B}">
      <dsp:nvSpPr>
        <dsp:cNvPr id="0" name=""/>
        <dsp:cNvSpPr/>
      </dsp:nvSpPr>
      <dsp:spPr>
        <a:xfrm>
          <a:off x="0" y="3081258"/>
          <a:ext cx="8642773" cy="715052"/>
        </a:xfrm>
        <a:prstGeom prst="roundRect">
          <a:avLst/>
        </a:prstGeom>
        <a:solidFill>
          <a:schemeClr val="accent2">
            <a:hueOff val="113439"/>
            <a:satOff val="13039"/>
            <a:lumOff val="-1039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-wzrost wybranych umiejętności niezbędnych w funkcjonowaniu w branży gastronomicznej.</a:t>
          </a:r>
          <a:endParaRPr lang="en-US" sz="1800" kern="1200" dirty="0"/>
        </a:p>
      </dsp:txBody>
      <dsp:txXfrm>
        <a:off x="34906" y="3116164"/>
        <a:ext cx="8572961" cy="645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FC79A5-77E1-4968-A5B9-C221F34AC394}" type="datetimeFigureOut">
              <a:rPr lang="pl-PL" smtClean="0"/>
              <a:t>09.02.2023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CCBCE-1A4A-4BB7-B173-35CFB1E40F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56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12E5A-D7A5-49CF-A2EB-59B4C01AD253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PROJEKT REALIZOWANY W RAMACH PROGRAMU ERASMUS+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4CA6A1A-615E-482A-BD44-B31B61833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1738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BC0D-EC25-41DF-8745-69C46A031459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PROJEKT REALIZOWANY W RAMACH PROGRAMU ERASMUS+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4CA6A1A-615E-482A-BD44-B31B61833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1396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6C7-C745-47CC-91AD-38B7E0CA2B5C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PROJEKT REALIZOWANY W RAMACH PROGRAMU ERASMUS+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4CA6A1A-615E-482A-BD44-B31B6183350E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0835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787D-1608-4450-934A-2F0B579B5AD9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PROJEKT REALIZOWANY W RAMACH PROGRAMU ERASMUS+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4CA6A1A-615E-482A-BD44-B31B61833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7666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909C9-88C5-4395-BAAD-5AC172A4BEC1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PROJEKT REALIZOWANY W RAMACH PROGRAMU ERASMUS+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4CA6A1A-615E-482A-BD44-B31B6183350E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1890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26FF3-67F3-4205-87EE-B61727C8F111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PROJEKT REALIZOWANY W RAMACH PROGRAMU ERASMUS+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4CA6A1A-615E-482A-BD44-B31B61833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2349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1CD3-A0E9-42F3-94B2-23A35BC2F119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PROJEKT REALIZOWANY W RAMACH PROGRAMU ERASMUS+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6A1A-615E-482A-BD44-B31B61833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0134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54D-9B4D-4AE1-8350-4EDC63027BFC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PROJEKT REALIZOWANY W RAMACH PROGRAMU ERASMUS+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6A1A-615E-482A-BD44-B31B61833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4782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1AD6-773B-4C5A-AA40-96E54141C107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PROJEKT REALIZOWANY W RAMACH PROGRAMU ERASMUS+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6A1A-615E-482A-BD44-B31B61833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5116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20D8D-4C9F-447C-930C-9C980F2AA9F7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PROJEKT REALIZOWANY W RAMACH PROGRAMU ERASMUS+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4CA6A1A-615E-482A-BD44-B31B61833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1068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B6A63-B2FA-4406-AF4F-487172E656EF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PROJEKT REALIZOWANY W RAMACH PROGRAMU ERASMUS+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4CA6A1A-615E-482A-BD44-B31B61833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01867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076E-AE9A-4616-9BA2-F0A1B2AFC9AC}" type="datetime1">
              <a:rPr lang="pl-PL" smtClean="0"/>
              <a:t>10.02.2023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PROJEKT REALIZOWANY W RAMACH PROGRAMU ERASMUS+</a:t>
            </a: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4CA6A1A-615E-482A-BD44-B31B61833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01686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8A65-F384-40C6-99EB-7CC3F5BB833B}" type="datetime1">
              <a:rPr lang="pl-PL" smtClean="0"/>
              <a:t>10.02.2023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PROJEKT REALIZOWANY W RAMACH PROGRAMU ERASMUS+</a:t>
            </a: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6A1A-615E-482A-BD44-B31B61833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1856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F2F0A-D540-496D-95B8-0FF3062AE259}" type="datetime1">
              <a:rPr lang="pl-PL" smtClean="0"/>
              <a:t>10.02.2023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PROJEKT REALIZOWANY W RAMACH PROGRAMU ERASMUS+</a:t>
            </a: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6A1A-615E-482A-BD44-B31B61833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687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CF3A7-D275-445F-A9CB-12903799A8BB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PROJEKT REALIZOWANY W RAMACH PROGRAMU ERASMUS+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6A1A-615E-482A-BD44-B31B61833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93811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96C1-5E7A-4E26-A59F-FE357463B639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PROJEKT REALIZOWANY W RAMACH PROGRAMU ERASMUS+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4CA6A1A-615E-482A-BD44-B31B61833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6770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D5C09-923B-4C08-B425-20444339C6AD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PROJEKT REALIZOWANY W RAMACH PROGRAMU ERASMUS+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4CA6A1A-615E-482A-BD44-B31B61833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252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  <p:sldLayoutId id="2147484440" r:id="rId12"/>
    <p:sldLayoutId id="2147484441" r:id="rId13"/>
    <p:sldLayoutId id="2147484442" r:id="rId14"/>
    <p:sldLayoutId id="2147484443" r:id="rId15"/>
    <p:sldLayoutId id="2147484444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C79F66C-FBE8-2980-766C-570EA78AAB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r="3375" b="-2"/>
          <a:stretch/>
        </p:blipFill>
        <p:spPr bwMode="auto">
          <a:xfrm>
            <a:off x="6095998" y="-20965"/>
            <a:ext cx="6096002" cy="6878965"/>
          </a:xfrm>
          <a:prstGeom prst="rect">
            <a:avLst/>
          </a:prstGeom>
          <a:noFill/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D151B09-451E-2833-A754-B5F5BB486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243" y="3753923"/>
            <a:ext cx="4554968" cy="2564447"/>
          </a:xfrm>
          <a:prstGeom prst="rect">
            <a:avLst/>
          </a:prstGeom>
        </p:spPr>
      </p:pic>
      <p:sp>
        <p:nvSpPr>
          <p:cNvPr id="39" name="Symbol zastępczy stopki 38">
            <a:extLst>
              <a:ext uri="{FF2B5EF4-FFF2-40B4-BE49-F238E27FC236}">
                <a16:creationId xmlns:a16="http://schemas.microsoft.com/office/drawing/2014/main" id="{B4300A04-1A59-790B-B1F1-CFE9702B9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PROJEKT REALIZOWANY W RAMACH PROGRAMU ERASMUS+</a:t>
            </a:r>
          </a:p>
        </p:txBody>
      </p:sp>
    </p:spTree>
    <p:extLst>
      <p:ext uri="{BB962C8B-B14F-4D97-AF65-F5344CB8AC3E}">
        <p14:creationId xmlns:p14="http://schemas.microsoft.com/office/powerpoint/2010/main" val="778088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9322FDE-3383-4510-B9D4-0C6004E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F7CC372-2CA4-48D6-9344-12A9B7C69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8818" y="575286"/>
            <a:ext cx="4346812" cy="128089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pl-PL" sz="3200" b="1" dirty="0"/>
              <a:t>TRZECI DZIEŃ – GOTOWANIE, GOTOWANIE… ZARAZ, ZARAZ A JEDNAK NIE! </a:t>
            </a:r>
            <a:br>
              <a:rPr lang="pl-PL" sz="2000" dirty="0"/>
            </a:br>
            <a:endParaRPr lang="pl-PL" sz="2000" b="1" dirty="0"/>
          </a:p>
        </p:txBody>
      </p:sp>
      <p:pic>
        <p:nvPicPr>
          <p:cNvPr id="14" name="Obraz 13" descr="Obraz zawierający osoba, pozujący, grupa, stojące&#10;&#10;Opis wygenerowany automatycznie">
            <a:extLst>
              <a:ext uri="{FF2B5EF4-FFF2-40B4-BE49-F238E27FC236}">
                <a16:creationId xmlns:a16="http://schemas.microsoft.com/office/drawing/2014/main" id="{A787BDF6-EC68-E3DB-D872-2863AC0D6D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0" r="-1" b="5618"/>
          <a:stretch/>
        </p:blipFill>
        <p:spPr>
          <a:xfrm>
            <a:off x="20" y="10"/>
            <a:ext cx="6100061" cy="3383267"/>
          </a:xfrm>
          <a:prstGeom prst="rect">
            <a:avLst/>
          </a:prstGeom>
        </p:spPr>
      </p:pic>
      <p:sp>
        <p:nvSpPr>
          <p:cNvPr id="21" name="Freeform 11">
            <a:extLst>
              <a:ext uri="{FF2B5EF4-FFF2-40B4-BE49-F238E27FC236}">
                <a16:creationId xmlns:a16="http://schemas.microsoft.com/office/drawing/2014/main" id="{E57ED7AF-B13C-4D71-9624-85233865F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10603473" y="468712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0" name="Obraz 9" descr="Obraz zawierający osoba, pozujący, grupa, stojące&#10;&#10;Opis wygenerowany automatycznie">
            <a:extLst>
              <a:ext uri="{FF2B5EF4-FFF2-40B4-BE49-F238E27FC236}">
                <a16:creationId xmlns:a16="http://schemas.microsoft.com/office/drawing/2014/main" id="{88E6AA39-6739-8DE7-7C7B-3336A91FE9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3" r="27841" b="-4"/>
          <a:stretch/>
        </p:blipFill>
        <p:spPr>
          <a:xfrm>
            <a:off x="1" y="3474720"/>
            <a:ext cx="3004322" cy="3383286"/>
          </a:xfrm>
          <a:prstGeom prst="rect">
            <a:avLst/>
          </a:prstGeom>
        </p:spPr>
      </p:pic>
      <p:pic>
        <p:nvPicPr>
          <p:cNvPr id="12" name="Obraz 11" descr="Obraz zawierający osoba, stojące, pozujący, wewnątrz&#10;&#10;Opis wygenerowany automatycznie">
            <a:extLst>
              <a:ext uri="{FF2B5EF4-FFF2-40B4-BE49-F238E27FC236}">
                <a16:creationId xmlns:a16="http://schemas.microsoft.com/office/drawing/2014/main" id="{ADF0A93F-E0F5-6757-8C20-BEAA3DA016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9" r="21945" b="-4"/>
          <a:stretch/>
        </p:blipFill>
        <p:spPr>
          <a:xfrm>
            <a:off x="3095762" y="3474721"/>
            <a:ext cx="3004319" cy="338328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3B5D3B-4247-48A7-9BC6-62D06027C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8818" y="2725559"/>
            <a:ext cx="4346812" cy="3383287"/>
          </a:xfrm>
        </p:spPr>
        <p:txBody>
          <a:bodyPr>
            <a:norm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Tego dnia pozowaliśmy do zdjęć na profesjonalnej sesji zdjęciowej w wykonaniu nauczycieli i uczniów Technikum nr 7. </a:t>
            </a:r>
          </a:p>
          <a:p>
            <a:endParaRPr lang="pl-PL" sz="1600" dirty="0">
              <a:solidFill>
                <a:schemeClr val="tx1"/>
              </a:solidFill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42D2819-798D-7987-AE68-14C5325C7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80578" y="6135808"/>
            <a:ext cx="497961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l-PL"/>
              <a:t>PROJEKT REALIZOWANY W RAMACH PROGRAMU ERASMUS+</a:t>
            </a:r>
          </a:p>
        </p:txBody>
      </p:sp>
    </p:spTree>
    <p:extLst>
      <p:ext uri="{BB962C8B-B14F-4D97-AF65-F5344CB8AC3E}">
        <p14:creationId xmlns:p14="http://schemas.microsoft.com/office/powerpoint/2010/main" val="3784560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D50AC8-8919-9DC4-7BE0-DCA54400F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4655" y="646148"/>
            <a:ext cx="4092173" cy="1324340"/>
          </a:xfrm>
        </p:spPr>
        <p:txBody>
          <a:bodyPr anchor="b">
            <a:normAutofit/>
          </a:bodyPr>
          <a:lstStyle/>
          <a:p>
            <a:r>
              <a:rPr lang="pl-PL" sz="2800"/>
              <a:t>Praca wre – dzień czwarty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5D3D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Obraz 5" descr="Obraz zawierający podłoże, osoba, wewnątrz, okno&#10;&#10;Opis wygenerowany automatycznie">
            <a:extLst>
              <a:ext uri="{FF2B5EF4-FFF2-40B4-BE49-F238E27FC236}">
                <a16:creationId xmlns:a16="http://schemas.microsoft.com/office/drawing/2014/main" id="{BACB8A1B-B408-BEB1-1F72-5484FA6F1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62" y="801608"/>
            <a:ext cx="5247068" cy="4853537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4974FEF-A057-19D0-E668-CB2BBC60F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950" y="2255492"/>
            <a:ext cx="4093878" cy="3521740"/>
          </a:xfrm>
        </p:spPr>
        <p:txBody>
          <a:bodyPr>
            <a:normAutofit lnSpcReduction="10000"/>
          </a:bodyPr>
          <a:lstStyle/>
          <a:p>
            <a:r>
              <a:rPr lang="pl-PL" sz="2400" dirty="0"/>
              <a:t>Przygotowywanie dań</a:t>
            </a:r>
          </a:p>
          <a:p>
            <a:r>
              <a:rPr lang="pl-PL" sz="2400" dirty="0"/>
              <a:t>Wymiana przepisów</a:t>
            </a:r>
          </a:p>
          <a:p>
            <a:r>
              <a:rPr lang="pl-PL" sz="2400" dirty="0"/>
              <a:t>Wymiana doświadczeń </a:t>
            </a:r>
          </a:p>
          <a:p>
            <a:r>
              <a:rPr lang="pl-PL" sz="2400" dirty="0"/>
              <a:t>„Zdradzanie” tajników przygotowania tradycyjnych dań polskich i ukraińskich.</a:t>
            </a:r>
          </a:p>
          <a:p>
            <a:r>
              <a:rPr lang="pl-PL" sz="2400" dirty="0"/>
              <a:t>Degustacja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36BB884-4C38-FB31-C662-B5CCBF76C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43262" y="6135808"/>
            <a:ext cx="761999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l-PL"/>
              <a:t>PROJEKT REALIZOWANY W RAMACH PROGRAMU ERASMUS+</a:t>
            </a:r>
          </a:p>
        </p:txBody>
      </p:sp>
    </p:spTree>
    <p:extLst>
      <p:ext uri="{BB962C8B-B14F-4D97-AF65-F5344CB8AC3E}">
        <p14:creationId xmlns:p14="http://schemas.microsoft.com/office/powerpoint/2010/main" val="2156477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D50AC8-8919-9DC4-7BE0-DCA54400F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77" y="3962"/>
            <a:ext cx="11256000" cy="1324340"/>
          </a:xfrm>
        </p:spPr>
        <p:txBody>
          <a:bodyPr anchor="b">
            <a:normAutofit/>
          </a:bodyPr>
          <a:lstStyle/>
          <a:p>
            <a:pPr algn="ctr"/>
            <a:r>
              <a:rPr lang="pl-PL" sz="2800" dirty="0"/>
              <a:t>Efekty wspólnego gotowania.</a:t>
            </a:r>
            <a:br>
              <a:rPr lang="pl-PL" sz="2800" dirty="0"/>
            </a:br>
            <a:r>
              <a:rPr lang="pl-PL" sz="2800" dirty="0"/>
              <a:t>Dania polskie i ukraińskie.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5D3D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36BB884-4C38-FB31-C662-B5CCBF76C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43262" y="6135808"/>
            <a:ext cx="761999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l-PL"/>
              <a:t>PROJEKT REALIZOWANY W RAMACH PROGRAMU ERASMUS+</a:t>
            </a:r>
          </a:p>
        </p:txBody>
      </p:sp>
      <p:pic>
        <p:nvPicPr>
          <p:cNvPr id="9" name="Symbol zastępczy zawartości 8" descr="Obraz zawierający żywność, różny, posiłek, warzywo&#10;&#10;Opis wygenerowany automatycznie">
            <a:extLst>
              <a:ext uri="{FF2B5EF4-FFF2-40B4-BE49-F238E27FC236}">
                <a16:creationId xmlns:a16="http://schemas.microsoft.com/office/drawing/2014/main" id="{D7AFD77B-90FC-77B2-CB97-6B2CF8B2B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29" y="1644592"/>
            <a:ext cx="3568820" cy="3568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Obraz 11" descr="Obraz zawierający żywność, talerz, różny, kilka&#10;&#10;Opis wygenerowany automatycznie">
            <a:extLst>
              <a:ext uri="{FF2B5EF4-FFF2-40B4-BE49-F238E27FC236}">
                <a16:creationId xmlns:a16="http://schemas.microsoft.com/office/drawing/2014/main" id="{4E1BB21E-CF65-F928-720A-8BDC5DC03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24" y="1644590"/>
            <a:ext cx="3568821" cy="3568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Obraz 14" descr="Obraz zawierający talerz, wewnątrz, żywność, naczynie&#10;&#10;Opis wygenerowany automatycznie">
            <a:extLst>
              <a:ext uri="{FF2B5EF4-FFF2-40B4-BE49-F238E27FC236}">
                <a16:creationId xmlns:a16="http://schemas.microsoft.com/office/drawing/2014/main" id="{3F3EFAA6-23F6-C3AB-E74A-48634EF8D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620" y="1644590"/>
            <a:ext cx="3568820" cy="3568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23003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D50AC8-8919-9DC4-7BE0-DCA54400F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400" y="784984"/>
            <a:ext cx="3594081" cy="1280890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pl-PL" sz="3200" b="1" dirty="0"/>
              <a:t>Przygotowanie materiałów do e-booka</a:t>
            </a:r>
          </a:p>
        </p:txBody>
      </p:sp>
      <p:pic>
        <p:nvPicPr>
          <p:cNvPr id="23" name="Symbol zastępczy zawartości 22" descr="Obraz zawierający wewnątrz&#10;&#10;Opis wygenerowany automatycznie">
            <a:extLst>
              <a:ext uri="{FF2B5EF4-FFF2-40B4-BE49-F238E27FC236}">
                <a16:creationId xmlns:a16="http://schemas.microsoft.com/office/drawing/2014/main" id="{BF57501E-33BB-9032-13DC-EC8E1AA67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103" y="3362429"/>
            <a:ext cx="4140200" cy="1757316"/>
          </a:xfrm>
        </p:spPr>
      </p:pic>
      <p:pic>
        <p:nvPicPr>
          <p:cNvPr id="16" name="Obraz 15" descr="Obraz zawierający wewnątrz, osoba, posiłek&#10;&#10;Opis wygenerowany automatycznie">
            <a:extLst>
              <a:ext uri="{FF2B5EF4-FFF2-40B4-BE49-F238E27FC236}">
                <a16:creationId xmlns:a16="http://schemas.microsoft.com/office/drawing/2014/main" id="{5BC0CD52-EE30-8065-30E1-01C6643F50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" r="3190" b="-1"/>
          <a:stretch/>
        </p:blipFill>
        <p:spPr>
          <a:xfrm>
            <a:off x="1938905" y="784984"/>
            <a:ext cx="2713154" cy="5288032"/>
          </a:xfrm>
          <a:prstGeom prst="rect">
            <a:avLst/>
          </a:prstGeom>
        </p:spPr>
      </p:pic>
      <p:pic>
        <p:nvPicPr>
          <p:cNvPr id="18" name="Obraz 17" descr="Obraz zawierający ściana, talerz, osoba, stół&#10;&#10;Opis wygenerowany automatycznie">
            <a:extLst>
              <a:ext uri="{FF2B5EF4-FFF2-40B4-BE49-F238E27FC236}">
                <a16:creationId xmlns:a16="http://schemas.microsoft.com/office/drawing/2014/main" id="{4D2F5CC2-DFFC-9DB2-DBCA-8C23F82F91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61" r="4" b="16627"/>
          <a:stretch/>
        </p:blipFill>
        <p:spPr>
          <a:xfrm>
            <a:off x="4743502" y="3474724"/>
            <a:ext cx="2647024" cy="2598298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36BB884-4C38-FB31-C662-B5CCBF76C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3956" y="6135808"/>
            <a:ext cx="800248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l-PL"/>
              <a:t>PROJEKT REALIZOWANY W RAMACH PROGRAMU ERASMUS+</a:t>
            </a:r>
          </a:p>
        </p:txBody>
      </p:sp>
      <p:pic>
        <p:nvPicPr>
          <p:cNvPr id="24" name="Obraz 23" descr="Obraz zawierający telefon komórkowy, telefon, osoba, ręka&#10;&#10;Opis wygenerowany automatycznie">
            <a:extLst>
              <a:ext uri="{FF2B5EF4-FFF2-40B4-BE49-F238E27FC236}">
                <a16:creationId xmlns:a16="http://schemas.microsoft.com/office/drawing/2014/main" id="{A04E8994-697B-5783-F93D-84FC2A288F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6" r="4" b="15801"/>
          <a:stretch/>
        </p:blipFill>
        <p:spPr>
          <a:xfrm>
            <a:off x="4777943" y="764134"/>
            <a:ext cx="2647024" cy="2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2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BE0789E-91A7-4246-978E-A17FE1BF9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9573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6C0BD2-8B3C-4042-B4EE-5DB7665A3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bg2"/>
          </a:solidFill>
        </p:grpSpPr>
        <p:sp>
          <p:nvSpPr>
            <p:cNvPr id="12" name="Freeform 27">
              <a:extLst>
                <a:ext uri="{FF2B5EF4-FFF2-40B4-BE49-F238E27FC236}">
                  <a16:creationId xmlns:a16="http://schemas.microsoft.com/office/drawing/2014/main" id="{5F53669F-C1E6-43B8-AC6F-B44CE56BF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53966C25-DAEA-4318-8FBC-EC6FF8F5A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29">
              <a:extLst>
                <a:ext uri="{FF2B5EF4-FFF2-40B4-BE49-F238E27FC236}">
                  <a16:creationId xmlns:a16="http://schemas.microsoft.com/office/drawing/2014/main" id="{ED6EA716-EAD4-4023-8673-0809A1E24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0">
              <a:extLst>
                <a:ext uri="{FF2B5EF4-FFF2-40B4-BE49-F238E27FC236}">
                  <a16:creationId xmlns:a16="http://schemas.microsoft.com/office/drawing/2014/main" id="{84261748-EFC0-4729-A7BB-A88FDAF6F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1">
              <a:extLst>
                <a:ext uri="{FF2B5EF4-FFF2-40B4-BE49-F238E27FC236}">
                  <a16:creationId xmlns:a16="http://schemas.microsoft.com/office/drawing/2014/main" id="{2C14F808-CC69-494F-98AC-CB750416C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2">
              <a:extLst>
                <a:ext uri="{FF2B5EF4-FFF2-40B4-BE49-F238E27FC236}">
                  <a16:creationId xmlns:a16="http://schemas.microsoft.com/office/drawing/2014/main" id="{F1CA3607-84D0-4085-A363-796A17B1D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id="{491E6160-2958-4A90-8B50-EDA182AAB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4">
              <a:extLst>
                <a:ext uri="{FF2B5EF4-FFF2-40B4-BE49-F238E27FC236}">
                  <a16:creationId xmlns:a16="http://schemas.microsoft.com/office/drawing/2014/main" id="{559F6CB7-E057-499B-A859-3602769892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5">
              <a:extLst>
                <a:ext uri="{FF2B5EF4-FFF2-40B4-BE49-F238E27FC236}">
                  <a16:creationId xmlns:a16="http://schemas.microsoft.com/office/drawing/2014/main" id="{FF12353D-CF89-4D03-8075-C161824E2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6">
              <a:extLst>
                <a:ext uri="{FF2B5EF4-FFF2-40B4-BE49-F238E27FC236}">
                  <a16:creationId xmlns:a16="http://schemas.microsoft.com/office/drawing/2014/main" id="{5B91C9D6-FAF2-445B-AF1B-43992602A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570F7A1D-86B1-4AD1-B4A3-9AE2A52C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38">
              <a:extLst>
                <a:ext uri="{FF2B5EF4-FFF2-40B4-BE49-F238E27FC236}">
                  <a16:creationId xmlns:a16="http://schemas.microsoft.com/office/drawing/2014/main" id="{52C6EBA8-95CC-4FE6-A8E4-3A6911E8A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BB121E0A-80F9-7AB1-9F48-76F21ED0A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056" y="1093380"/>
            <a:ext cx="3068182" cy="4671240"/>
          </a:xfrm>
        </p:spPr>
        <p:txBody>
          <a:bodyPr anchor="ctr">
            <a:normAutofit/>
          </a:bodyPr>
          <a:lstStyle/>
          <a:p>
            <a:pPr algn="r"/>
            <a:r>
              <a:rPr lang="pl-PL" dirty="0"/>
              <a:t>Dziękujemy za uwagę - kolejne slajdy powstaną po dzisiejszym dniu :D </a:t>
            </a:r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15EDA122-4530-45D2-A70A-B1A967AAE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82F52E-0F94-4BFC-9F89-B054DDEAB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5EA23B-E496-04C3-8C41-4AE77048A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509" y="1093380"/>
            <a:ext cx="6219103" cy="4679250"/>
          </a:xfrm>
        </p:spPr>
        <p:txBody>
          <a:bodyPr anchor="ctr">
            <a:normAutofit/>
          </a:bodyPr>
          <a:lstStyle/>
          <a:p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9B22E84-A2C4-B487-E5FA-44B616AEC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8970" y="6130437"/>
            <a:ext cx="5768696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l-PL">
                <a:solidFill>
                  <a:schemeClr val="tx1"/>
                </a:solidFill>
              </a:rPr>
              <a:t>PROJEKT REALIZOWANY W RAMACH PROGRAMU ERASMUS+</a:t>
            </a:r>
          </a:p>
        </p:txBody>
      </p:sp>
    </p:spTree>
    <p:extLst>
      <p:ext uri="{BB962C8B-B14F-4D97-AF65-F5344CB8AC3E}">
        <p14:creationId xmlns:p14="http://schemas.microsoft.com/office/powerpoint/2010/main" val="3181835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40FA7B-6A7C-2881-E523-8ACCE5954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PARTNERZY: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20227F3-9091-CEC3-FD0C-599CB490D8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0293" y="1436847"/>
            <a:ext cx="3511418" cy="4512481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6E349BA-D20B-BBEC-519B-627CC67F6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PROJEKT REALIZOWANY W RAMACH PROGRAMU ERASMUS+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3956B24-0417-3A7D-8CF0-A79169F23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875" y="908672"/>
            <a:ext cx="8276681" cy="584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62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>
            <a:extLst>
              <a:ext uri="{FF2B5EF4-FFF2-40B4-BE49-F238E27FC236}">
                <a16:creationId xmlns:a16="http://schemas.microsoft.com/office/drawing/2014/main" id="{37B5A23F-7276-435D-91DA-09104D77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354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2F3ECD7F-BF61-4CB1-AA15-464BB771E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966F1B29-3A08-4DB7-9F92-4C09B3BCF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7" name="Freeform 5">
            <a:extLst>
              <a:ext uri="{FF2B5EF4-FFF2-40B4-BE49-F238E27FC236}">
                <a16:creationId xmlns:a16="http://schemas.microsoft.com/office/drawing/2014/main" id="{44A5AAD1-9616-4E1C-B3AC-E5497A6A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1C01AD9-0B20-5E7E-AFA6-56FC7EA34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>
                <a:solidFill>
                  <a:srgbClr val="FEFFFF"/>
                </a:solidFill>
              </a:rPr>
              <a:t>CEL GŁÓWNY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D243C94-649D-D550-D8AF-51F88150B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dirty="0">
                <a:solidFill>
                  <a:srgbClr val="FEFFFF"/>
                </a:solidFill>
              </a:rPr>
              <a:t>Wymiana doświadczeń w zakresie edukacji z branży gastronomicznej poprzez wspólną prace przy tworzeniu polsko-ukraińskiej książki kulinarnej, która będzie efektem końcowym</a:t>
            </a:r>
          </a:p>
        </p:txBody>
      </p:sp>
      <p:pic>
        <p:nvPicPr>
          <p:cNvPr id="8" name="Graphic 7" descr="Cel">
            <a:extLst>
              <a:ext uri="{FF2B5EF4-FFF2-40B4-BE49-F238E27FC236}">
                <a16:creationId xmlns:a16="http://schemas.microsoft.com/office/drawing/2014/main" id="{4F225011-D7DE-B013-1E2B-E6C284CA7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13057" y="2462282"/>
            <a:ext cx="3001931" cy="3001931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B05ADD1-27E9-9AC1-3B2E-4B3AB0955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412" y="6135808"/>
            <a:ext cx="7181321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>
                <a:solidFill>
                  <a:srgbClr val="FEFFFF"/>
                </a:solidFill>
                <a:latin typeface="+mn-lt"/>
                <a:ea typeface="+mn-ea"/>
                <a:cs typeface="+mn-cs"/>
              </a:rPr>
              <a:t>PROJEKT REALIZOWANY W RAMACH PROGRAMU ERASMUS+</a:t>
            </a:r>
          </a:p>
        </p:txBody>
      </p:sp>
    </p:spTree>
    <p:extLst>
      <p:ext uri="{BB962C8B-B14F-4D97-AF65-F5344CB8AC3E}">
        <p14:creationId xmlns:p14="http://schemas.microsoft.com/office/powerpoint/2010/main" val="947151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201543D1-8AF1-41DA-AB4A-ECE74D355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0391775" cy="6858000"/>
          </a:xfrm>
          <a:custGeom>
            <a:avLst/>
            <a:gdLst>
              <a:gd name="T0" fmla="*/ 0 w 2184"/>
              <a:gd name="T1" fmla="*/ 1441 h 1441"/>
              <a:gd name="T2" fmla="*/ 1482 w 2184"/>
              <a:gd name="T3" fmla="*/ 1441 h 1441"/>
              <a:gd name="T4" fmla="*/ 2161 w 2184"/>
              <a:gd name="T5" fmla="*/ 762 h 1441"/>
              <a:gd name="T6" fmla="*/ 2161 w 2184"/>
              <a:gd name="T7" fmla="*/ 678 h 1441"/>
              <a:gd name="T8" fmla="*/ 1483 w 2184"/>
              <a:gd name="T9" fmla="*/ 0 h 1441"/>
              <a:gd name="T10" fmla="*/ 0 w 2184"/>
              <a:gd name="T11" fmla="*/ 0 h 1441"/>
              <a:gd name="T12" fmla="*/ 0 w 2184"/>
              <a:gd name="T13" fmla="*/ 1441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84" h="1441">
                <a:moveTo>
                  <a:pt x="0" y="1441"/>
                </a:moveTo>
                <a:cubicBezTo>
                  <a:pt x="1482" y="1441"/>
                  <a:pt x="1482" y="1441"/>
                  <a:pt x="1482" y="1441"/>
                </a:cubicBezTo>
                <a:cubicBezTo>
                  <a:pt x="2161" y="762"/>
                  <a:pt x="2161" y="762"/>
                  <a:pt x="2161" y="762"/>
                </a:cubicBezTo>
                <a:cubicBezTo>
                  <a:pt x="2184" y="739"/>
                  <a:pt x="2184" y="701"/>
                  <a:pt x="2161" y="678"/>
                </a:cubicBezTo>
                <a:cubicBezTo>
                  <a:pt x="1483" y="0"/>
                  <a:pt x="1483" y="0"/>
                  <a:pt x="1483" y="0"/>
                </a:cubicBezTo>
                <a:cubicBezTo>
                  <a:pt x="0" y="0"/>
                  <a:pt x="0" y="0"/>
                  <a:pt x="0" y="0"/>
                </a:cubicBezTo>
                <a:lnTo>
                  <a:pt x="0" y="1441"/>
                </a:lnTo>
                <a:close/>
              </a:path>
            </a:pathLst>
          </a:cu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D3C0AD9-36F2-B66A-32C9-CEE7E934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626533"/>
            <a:ext cx="7128933" cy="1278467"/>
          </a:xfrm>
        </p:spPr>
        <p:txBody>
          <a:bodyPr anchor="ctr">
            <a:normAutofit/>
          </a:bodyPr>
          <a:lstStyle/>
          <a:p>
            <a:r>
              <a:rPr lang="pl-PL" sz="3200">
                <a:solidFill>
                  <a:srgbClr val="FEFFFF"/>
                </a:solidFill>
              </a:rPr>
              <a:t>Cele szczegółowe projektu:</a:t>
            </a:r>
            <a:br>
              <a:rPr lang="pl-PL" sz="3200">
                <a:solidFill>
                  <a:srgbClr val="FEFFFF"/>
                </a:solidFill>
              </a:rPr>
            </a:br>
            <a:endParaRPr lang="pl-PL" sz="3200">
              <a:solidFill>
                <a:srgbClr val="FEFFFF"/>
              </a:solidFill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8506FBE-C5BD-E3C1-2FD4-FF2F60AB8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879" y="6135808"/>
            <a:ext cx="761999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l-PL">
                <a:solidFill>
                  <a:srgbClr val="FEFFFF"/>
                </a:solidFill>
              </a:rPr>
              <a:t>PROJEKT REALIZOWANY W RAMACH PROGRAMU ERASMUS+</a:t>
            </a:r>
          </a:p>
        </p:txBody>
      </p:sp>
      <p:graphicFrame>
        <p:nvGraphicFramePr>
          <p:cNvPr id="6" name="Symbol zastępczy zawartości 2">
            <a:extLst>
              <a:ext uri="{FF2B5EF4-FFF2-40B4-BE49-F238E27FC236}">
                <a16:creationId xmlns:a16="http://schemas.microsoft.com/office/drawing/2014/main" id="{418F3202-84E6-7941-E753-359F4E2061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185885"/>
              </p:ext>
            </p:extLst>
          </p:nvPr>
        </p:nvGraphicFramePr>
        <p:xfrm>
          <a:off x="541866" y="1696719"/>
          <a:ext cx="8642773" cy="380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5256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9322FDE-3383-4510-B9D4-0C6004E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C679145-6564-D594-EED2-A02D4F337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0578" y="1259602"/>
            <a:ext cx="5145662" cy="1280890"/>
          </a:xfrm>
        </p:spPr>
        <p:txBody>
          <a:bodyPr>
            <a:normAutofit/>
          </a:bodyPr>
          <a:lstStyle/>
          <a:p>
            <a:r>
              <a:rPr lang="pl-PL" sz="3200" dirty="0"/>
              <a:t>"Witamy w naszym CENTRUM"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2D0CC09E-06F2-213A-53C8-BFB1A64CC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138" r="-1" b="5911"/>
          <a:stretch/>
        </p:blipFill>
        <p:spPr>
          <a:xfrm>
            <a:off x="20" y="10"/>
            <a:ext cx="6100061" cy="3383267"/>
          </a:xfrm>
          <a:prstGeom prst="rect">
            <a:avLst/>
          </a:prstGeom>
        </p:spPr>
      </p:pic>
      <p:sp>
        <p:nvSpPr>
          <p:cNvPr id="30" name="Freeform 11">
            <a:extLst>
              <a:ext uri="{FF2B5EF4-FFF2-40B4-BE49-F238E27FC236}">
                <a16:creationId xmlns:a16="http://schemas.microsoft.com/office/drawing/2014/main" id="{E57ED7AF-B13C-4D71-9624-85233865F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10603473" y="468712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8" name="Obraz 7" descr="Obraz zawierający podłoże, okno, wewnątrz, osoba&#10;&#10;Opis wygenerowany automatycznie">
            <a:extLst>
              <a:ext uri="{FF2B5EF4-FFF2-40B4-BE49-F238E27FC236}">
                <a16:creationId xmlns:a16="http://schemas.microsoft.com/office/drawing/2014/main" id="{7E5F3C0E-55C4-6553-B652-8058ADA2C3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 r="27957" b="3"/>
          <a:stretch/>
        </p:blipFill>
        <p:spPr>
          <a:xfrm>
            <a:off x="1" y="3474720"/>
            <a:ext cx="3004322" cy="3383286"/>
          </a:xfrm>
          <a:prstGeom prst="rect">
            <a:avLst/>
          </a:prstGeom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B28F285A-5703-23FC-D1EA-997109E74D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6" r="-4" b="6020"/>
          <a:stretch/>
        </p:blipFill>
        <p:spPr>
          <a:xfrm>
            <a:off x="3095762" y="3474721"/>
            <a:ext cx="3004319" cy="338328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8EF29CF-ED16-9711-8270-B87C00B4B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0579" y="2736343"/>
            <a:ext cx="4346812" cy="3383287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tx1"/>
                </a:solidFill>
              </a:rPr>
              <a:t>tymi słowami dyrektor CKZiU p. Elżbieta Czernik przywitała grupę nauczycieli i uczniów ze szkoły gastronomicznej we Lwowie. 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AB9B6E4-5BB3-A565-8DD9-4C1C9D28E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80578" y="6135808"/>
            <a:ext cx="497961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l-PL"/>
              <a:t>PROJEKT REALIZOWANY W RAMACH PROGRAMU ERASMUS+</a:t>
            </a:r>
          </a:p>
        </p:txBody>
      </p:sp>
    </p:spTree>
    <p:extLst>
      <p:ext uri="{BB962C8B-B14F-4D97-AF65-F5344CB8AC3E}">
        <p14:creationId xmlns:p14="http://schemas.microsoft.com/office/powerpoint/2010/main" val="1690326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C4A04EED-2E8C-4ADA-B8FF-5BC8B53E0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Obraz 7" descr="Obraz zawierający tekst, wewnątrz, osoba, kuchnia&#10;&#10;Opis wygenerowany automatycznie">
            <a:extLst>
              <a:ext uri="{FF2B5EF4-FFF2-40B4-BE49-F238E27FC236}">
                <a16:creationId xmlns:a16="http://schemas.microsoft.com/office/drawing/2014/main" id="{205CCA4E-5EB0-0C7F-289E-051E521811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6" r="-3" b="8700"/>
          <a:stretch/>
        </p:blipFill>
        <p:spPr>
          <a:xfrm>
            <a:off x="8229599" y="10"/>
            <a:ext cx="3961300" cy="1707492"/>
          </a:xfrm>
          <a:prstGeom prst="rect">
            <a:avLst/>
          </a:prstGeom>
        </p:spPr>
      </p:pic>
      <p:pic>
        <p:nvPicPr>
          <p:cNvPr id="6" name="Symbol zastępczy zawartości 5" descr="Obraz zawierający osoba, wewnątrz, przygotowywanie, posiłek&#10;&#10;Opis wygenerowany automatycznie">
            <a:extLst>
              <a:ext uri="{FF2B5EF4-FFF2-40B4-BE49-F238E27FC236}">
                <a16:creationId xmlns:a16="http://schemas.microsoft.com/office/drawing/2014/main" id="{80A5AAFF-F180-10C2-9E43-88C52A0841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3" r="-3" b="20435"/>
          <a:stretch/>
        </p:blipFill>
        <p:spPr>
          <a:xfrm>
            <a:off x="8230700" y="3430746"/>
            <a:ext cx="3961300" cy="1716047"/>
          </a:xfrm>
          <a:prstGeom prst="rect">
            <a:avLst/>
          </a:prstGeom>
        </p:spPr>
      </p:pic>
      <p:pic>
        <p:nvPicPr>
          <p:cNvPr id="24" name="Obraz 23" descr="Obraz zawierający osoba, żywność, wewnątrz, posiłek&#10;&#10;Opis wygenerowany automatycznie">
            <a:extLst>
              <a:ext uri="{FF2B5EF4-FFF2-40B4-BE49-F238E27FC236}">
                <a16:creationId xmlns:a16="http://schemas.microsoft.com/office/drawing/2014/main" id="{60C390F5-EEB0-72B3-7580-FFED160830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9" r="-3" b="17329"/>
          <a:stretch/>
        </p:blipFill>
        <p:spPr>
          <a:xfrm>
            <a:off x="8230700" y="1708835"/>
            <a:ext cx="3961300" cy="1729120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49D50A9-E71F-4A75-A514-DC04809B8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6072" y="1704358"/>
            <a:ext cx="3995928" cy="20150"/>
          </a:xfrm>
          <a:prstGeom prst="line">
            <a:avLst/>
          </a:prstGeom>
          <a:ln w="50800" cap="flat">
            <a:solidFill>
              <a:schemeClr val="bg2">
                <a:lumMod val="1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62E0BB9-926F-4A97-983C-ABEA06B9C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6072" y="3417671"/>
            <a:ext cx="3995928" cy="20150"/>
          </a:xfrm>
          <a:prstGeom prst="line">
            <a:avLst/>
          </a:prstGeom>
          <a:ln w="50800" cap="flat">
            <a:solidFill>
              <a:schemeClr val="bg2">
                <a:lumMod val="1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Obraz 27" descr="Obraz zawierający osoba, ściana, stół, wewnątrz&#10;&#10;Opis wygenerowany automatycznie">
            <a:extLst>
              <a:ext uri="{FF2B5EF4-FFF2-40B4-BE49-F238E27FC236}">
                <a16:creationId xmlns:a16="http://schemas.microsoft.com/office/drawing/2014/main" id="{3D3480CA-3BE2-82EE-FC51-EA5B3F3169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8" r="-3" b="19900"/>
          <a:stretch/>
        </p:blipFill>
        <p:spPr>
          <a:xfrm>
            <a:off x="8230700" y="5141953"/>
            <a:ext cx="3961300" cy="1716047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34C2F92-02D8-4EE1-813A-5AF0733A1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6072" y="5130984"/>
            <a:ext cx="3995928" cy="20150"/>
          </a:xfrm>
          <a:prstGeom prst="line">
            <a:avLst/>
          </a:prstGeom>
          <a:ln w="50800" cap="flat">
            <a:solidFill>
              <a:schemeClr val="bg2">
                <a:lumMod val="1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11482F6F-3BBE-4786-96AB-E70FEE02D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6" name="Freeform 5">
            <a:extLst>
              <a:ext uri="{FF2B5EF4-FFF2-40B4-BE49-F238E27FC236}">
                <a16:creationId xmlns:a16="http://schemas.microsoft.com/office/drawing/2014/main" id="{09D4ED75-D267-471D-9906-45A81ABF6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459002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5E4D67D-0B6C-55A1-5A42-63121C75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39" y="715221"/>
            <a:ext cx="7145866" cy="778933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pl-PL" dirty="0">
                <a:solidFill>
                  <a:srgbClr val="FEFFFF"/>
                </a:solidFill>
              </a:rPr>
              <a:t>ZAPOZNANIE UCZESTNIKÓW czyli DZIEŃ PIERWSZY</a:t>
            </a:r>
            <a:br>
              <a:rPr lang="pl-PL" sz="2500" dirty="0">
                <a:solidFill>
                  <a:srgbClr val="FEFFFF"/>
                </a:solidFill>
              </a:rPr>
            </a:br>
            <a:endParaRPr lang="pl-PL" sz="2500" dirty="0">
              <a:solidFill>
                <a:srgbClr val="FEFFFF"/>
              </a:solidFill>
            </a:endParaRP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16EC7E00-C077-72E5-6775-75907D489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1838325"/>
            <a:ext cx="7145867" cy="40728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rgbClr val="FEFFFF"/>
                </a:solidFill>
              </a:rPr>
              <a:t>Tak wyglądał pierwszy dzień!</a:t>
            </a:r>
          </a:p>
          <a:p>
            <a:r>
              <a:rPr lang="pl-PL" sz="2400" dirty="0">
                <a:solidFill>
                  <a:srgbClr val="FEFFFF"/>
                </a:solidFill>
              </a:rPr>
              <a:t>Uczestnicy projektu zostali przywitani uroczystym śniadaniem.</a:t>
            </a:r>
          </a:p>
          <a:p>
            <a:r>
              <a:rPr lang="pl-PL" sz="2400" dirty="0">
                <a:solidFill>
                  <a:srgbClr val="FEFFFF"/>
                </a:solidFill>
              </a:rPr>
              <a:t>Nauczyciele i uczniowie oprowadzili uczestników po naszej bazie </a:t>
            </a:r>
            <a:r>
              <a:rPr lang="pl-PL" sz="2400" dirty="0" err="1">
                <a:solidFill>
                  <a:srgbClr val="FEFFFF"/>
                </a:solidFill>
              </a:rPr>
              <a:t>gastronomiczno</a:t>
            </a:r>
            <a:r>
              <a:rPr lang="pl-PL" sz="2400" dirty="0">
                <a:solidFill>
                  <a:srgbClr val="FEFFFF"/>
                </a:solidFill>
              </a:rPr>
              <a:t> – hotelarskiej. </a:t>
            </a:r>
          </a:p>
          <a:p>
            <a:r>
              <a:rPr lang="pl-PL" sz="2400" dirty="0">
                <a:solidFill>
                  <a:srgbClr val="FEFFFF"/>
                </a:solidFill>
              </a:rPr>
              <a:t>Wspólnie przygotowali pierwszy posiłek - obiadokolację. </a:t>
            </a:r>
          </a:p>
          <a:p>
            <a:pPr marL="0" indent="0">
              <a:buNone/>
            </a:pPr>
            <a:endParaRPr lang="pl-PL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3DDD16D-94E7-8CB2-ECC2-253476951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412" y="6135808"/>
            <a:ext cx="7181321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l-PL">
                <a:solidFill>
                  <a:srgbClr val="FEFFFF"/>
                </a:solidFill>
              </a:rPr>
              <a:t>PROJEKT REALIZOWANY W RAMACH PROGRAMU ERASMUS+</a:t>
            </a:r>
          </a:p>
        </p:txBody>
      </p:sp>
    </p:spTree>
    <p:extLst>
      <p:ext uri="{BB962C8B-B14F-4D97-AF65-F5344CB8AC3E}">
        <p14:creationId xmlns:p14="http://schemas.microsoft.com/office/powerpoint/2010/main" val="1415016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F9322FDE-3383-4510-B9D4-0C6004E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AA99D29-BC37-69FE-6783-6A148829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0578" y="759531"/>
            <a:ext cx="4346812" cy="1280890"/>
          </a:xfrm>
        </p:spPr>
        <p:txBody>
          <a:bodyPr>
            <a:normAutofit/>
          </a:bodyPr>
          <a:lstStyle/>
          <a:p>
            <a:r>
              <a:rPr lang="pl-PL" sz="3200" b="1" dirty="0"/>
              <a:t>WYCIECZKA – DZIEŃ DRUGI </a:t>
            </a:r>
          </a:p>
        </p:txBody>
      </p:sp>
      <p:pic>
        <p:nvPicPr>
          <p:cNvPr id="13" name="Obraz 12" descr="Obraz zawierający osoba, pozujący, stojące&#10;&#10;Opis wygenerowany automatycznie">
            <a:extLst>
              <a:ext uri="{FF2B5EF4-FFF2-40B4-BE49-F238E27FC236}">
                <a16:creationId xmlns:a16="http://schemas.microsoft.com/office/drawing/2014/main" id="{AF690090-83D8-4F01-4AAF-71A04AF465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398"/>
          <a:stretch/>
        </p:blipFill>
        <p:spPr>
          <a:xfrm>
            <a:off x="20" y="10"/>
            <a:ext cx="6100061" cy="3383267"/>
          </a:xfrm>
          <a:prstGeom prst="rect">
            <a:avLst/>
          </a:prstGeom>
        </p:spPr>
      </p:pic>
      <p:sp>
        <p:nvSpPr>
          <p:cNvPr id="27" name="Freeform 11">
            <a:extLst>
              <a:ext uri="{FF2B5EF4-FFF2-40B4-BE49-F238E27FC236}">
                <a16:creationId xmlns:a16="http://schemas.microsoft.com/office/drawing/2014/main" id="{E57ED7AF-B13C-4D71-9624-85233865F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10603473" y="468712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9" name="Obraz 8" descr="Obraz zawierający podłoże, pomarańczowy&#10;&#10;Opis wygenerowany automatycznie">
            <a:extLst>
              <a:ext uri="{FF2B5EF4-FFF2-40B4-BE49-F238E27FC236}">
                <a16:creationId xmlns:a16="http://schemas.microsoft.com/office/drawing/2014/main" id="{32D0A310-977A-354E-76F3-D2AA0AD597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0" r="-4" b="-4"/>
          <a:stretch/>
        </p:blipFill>
        <p:spPr>
          <a:xfrm>
            <a:off x="1" y="3474720"/>
            <a:ext cx="3004322" cy="3383286"/>
          </a:xfrm>
          <a:prstGeom prst="rect">
            <a:avLst/>
          </a:prstGeom>
        </p:spPr>
      </p:pic>
      <p:pic>
        <p:nvPicPr>
          <p:cNvPr id="7" name="Obraz 6" descr="Obraz zawierający osoba, siedzi, podłoże, wewnątrz&#10;&#10;Opis wygenerowany automatycznie">
            <a:extLst>
              <a:ext uri="{FF2B5EF4-FFF2-40B4-BE49-F238E27FC236}">
                <a16:creationId xmlns:a16="http://schemas.microsoft.com/office/drawing/2014/main" id="{3C4193DC-EE41-8789-5E16-F7058FF4D6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" r="-4" b="14887"/>
          <a:stretch/>
        </p:blipFill>
        <p:spPr>
          <a:xfrm>
            <a:off x="3095762" y="3474721"/>
            <a:ext cx="3004319" cy="338328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6B1901-812F-E01C-9B1A-AF423CAE5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7698" y="2040421"/>
            <a:ext cx="5162489" cy="3383287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tx1"/>
                </a:solidFill>
              </a:rPr>
              <a:t>Małe zwiedzanie Katowic. </a:t>
            </a:r>
          </a:p>
          <a:p>
            <a:r>
              <a:rPr lang="pl-PL" sz="2800" dirty="0">
                <a:solidFill>
                  <a:schemeClr val="tx1"/>
                </a:solidFill>
              </a:rPr>
              <a:t>Grupa odwiedziła Muzeum Śląskie, Spodek po czym udała się na spacer po Centrum miasta oraz galerii handlowej. 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C1979B3-ABB6-9D3B-FB26-F16216235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80578" y="6135808"/>
            <a:ext cx="497961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l-PL"/>
              <a:t>PROJEKT REALIZOWANY W RAMACH PROGRAMU ERASMUS+</a:t>
            </a:r>
          </a:p>
        </p:txBody>
      </p:sp>
    </p:spTree>
    <p:extLst>
      <p:ext uri="{BB962C8B-B14F-4D97-AF65-F5344CB8AC3E}">
        <p14:creationId xmlns:p14="http://schemas.microsoft.com/office/powerpoint/2010/main" val="2531464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AA99D29-BC37-69FE-6783-6A148829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1" y="646148"/>
            <a:ext cx="6323308" cy="1324340"/>
          </a:xfrm>
        </p:spPr>
        <p:txBody>
          <a:bodyPr anchor="b">
            <a:normAutofit/>
          </a:bodyPr>
          <a:lstStyle/>
          <a:p>
            <a:r>
              <a:rPr lang="pl-PL"/>
              <a:t>WYCIECZKA – DZIEŃ DRUGI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4A5F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328334901_138682149064442_1388291527204230156_n">
            <a:hlinkClick r:id="" action="ppaction://media"/>
            <a:extLst>
              <a:ext uri="{FF2B5EF4-FFF2-40B4-BE49-F238E27FC236}">
                <a16:creationId xmlns:a16="http://schemas.microsoft.com/office/drawing/2014/main" id="{5DB99C3D-A9E5-5448-81A6-36916E2754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773" y="357067"/>
            <a:ext cx="4457931" cy="594390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6B1901-812F-E01C-9B1A-AF423CAE5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2255492"/>
            <a:ext cx="6323308" cy="3521740"/>
          </a:xfrm>
        </p:spPr>
        <p:txBody>
          <a:bodyPr>
            <a:normAutofit/>
          </a:bodyPr>
          <a:lstStyle/>
          <a:p>
            <a:r>
              <a:rPr lang="pl-PL" sz="2400" dirty="0"/>
              <a:t>Na koniec dnia wszyscy udali się na przepyszną obiadokolacje do szkoły.</a:t>
            </a:r>
          </a:p>
          <a:p>
            <a:r>
              <a:rPr lang="pl-PL" sz="2400" dirty="0"/>
              <a:t>Finałem tego wieczoru był pokaz grillowania w wykonaniu naszego mistrza Pana Krystiana </a:t>
            </a:r>
            <a:r>
              <a:rPr lang="pl-PL" sz="2400" dirty="0" err="1"/>
              <a:t>Cydejko</a:t>
            </a:r>
            <a:r>
              <a:rPr lang="pl-PL" sz="2400" dirty="0"/>
              <a:t>. </a:t>
            </a:r>
          </a:p>
          <a:p>
            <a:r>
              <a:rPr lang="pl-PL" sz="2400" dirty="0"/>
              <a:t>Po pokazie nastąpiła degustacja przygotowanych steków.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C1979B3-ABB6-9D3B-FB26-F16216235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43262" y="6135808"/>
            <a:ext cx="761999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l-PL"/>
              <a:t>PROJEKT REALIZOWANY W RAMACH PROGRAMU ERASMUS+</a:t>
            </a:r>
          </a:p>
        </p:txBody>
      </p:sp>
    </p:spTree>
    <p:extLst>
      <p:ext uri="{BB962C8B-B14F-4D97-AF65-F5344CB8AC3E}">
        <p14:creationId xmlns:p14="http://schemas.microsoft.com/office/powerpoint/2010/main" val="1522761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C8B6C4B-A867-4D7E-9851-29BB2D603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F7CC372-2CA4-48D6-9344-12A9B7C69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000"/>
              <a:t>TRZECI DZIEŃ – GOTOWANIE, GOTOWANIE I JESZCZE RAZ GOTOWANIE!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70BD5D9-CDC5-465C-9E25-2EB0249FE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3B5D3B-4247-48A7-9BC6-62D06027C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74537"/>
          </a:xfrm>
        </p:spPr>
        <p:txBody>
          <a:bodyPr>
            <a:normAutofit/>
          </a:bodyPr>
          <a:lstStyle/>
          <a:p>
            <a:r>
              <a:rPr lang="pl-PL" dirty="0"/>
              <a:t>Głównym daniem tego dnia były odpowiednio zamarynowane  pieczone udka z kurczaka podane z puree ziemniaczanym oraz kuleczkami ryżu z warzywami w panierce.</a:t>
            </a:r>
          </a:p>
          <a:p>
            <a:r>
              <a:rPr lang="pl-PL" dirty="0"/>
              <a:t>Na kolacje zrobiliśmy naleśniki z twarogiem oraz marmoladą.</a:t>
            </a:r>
          </a:p>
          <a:p>
            <a:endParaRPr lang="pl-PL" dirty="0"/>
          </a:p>
        </p:txBody>
      </p:sp>
      <p:pic>
        <p:nvPicPr>
          <p:cNvPr id="8" name="Obraz 7" descr="Obraz zawierający żywność, wewnątrz, kontener, taca&#10;&#10;Opis wygenerowany automatycznie">
            <a:extLst>
              <a:ext uri="{FF2B5EF4-FFF2-40B4-BE49-F238E27FC236}">
                <a16:creationId xmlns:a16="http://schemas.microsoft.com/office/drawing/2014/main" id="{08B6551F-E4CD-BCB6-461E-795CA16EB2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9" r="1" b="1"/>
          <a:stretch/>
        </p:blipFill>
        <p:spPr>
          <a:xfrm rot="5400000">
            <a:off x="3674041" y="1585583"/>
            <a:ext cx="5271142" cy="338013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B2CA39B-0DBE-4F53-BFA0-1AD3FD0A1B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7" r="1" b="1"/>
          <a:stretch/>
        </p:blipFill>
        <p:spPr>
          <a:xfrm rot="5400000">
            <a:off x="7225472" y="1578013"/>
            <a:ext cx="5271142" cy="3395275"/>
          </a:xfrm>
          <a:prstGeom prst="rect">
            <a:avLst/>
          </a:prstGeom>
        </p:spPr>
      </p:pic>
      <p:sp>
        <p:nvSpPr>
          <p:cNvPr id="38" name="Freeform 11">
            <a:extLst>
              <a:ext uri="{FF2B5EF4-FFF2-40B4-BE49-F238E27FC236}">
                <a16:creationId xmlns:a16="http://schemas.microsoft.com/office/drawing/2014/main" id="{9185F495-8EFA-407B-AAD7-A2F52AE2C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42D2819-798D-7987-AE68-14C5325C7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20916" y="6135808"/>
            <a:ext cx="761999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l-PL"/>
              <a:t>PROJEKT REALIZOWANY W RAMACH PROGRAMU ERASMUS+</a:t>
            </a:r>
          </a:p>
        </p:txBody>
      </p:sp>
    </p:spTree>
    <p:extLst>
      <p:ext uri="{BB962C8B-B14F-4D97-AF65-F5344CB8AC3E}">
        <p14:creationId xmlns:p14="http://schemas.microsoft.com/office/powerpoint/2010/main" val="1709085721"/>
      </p:ext>
    </p:extLst>
  </p:cSld>
  <p:clrMapOvr>
    <a:masterClrMapping/>
  </p:clrMapOvr>
</p:sld>
</file>

<file path=ppt/theme/theme1.xml><?xml version="1.0" encoding="utf-8"?>
<a:theme xmlns:a="http://schemas.openxmlformats.org/drawingml/2006/main" name="Smuga">
  <a:themeElements>
    <a:clrScheme name="Ciepły niebieski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Smug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555</TotalTime>
  <Words>430</Words>
  <Application>Microsoft Office PowerPoint</Application>
  <PresentationFormat>Panoramiczny</PresentationFormat>
  <Paragraphs>51</Paragraphs>
  <Slides>14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Gothic</vt:lpstr>
      <vt:lpstr>Wingdings 3</vt:lpstr>
      <vt:lpstr>Smuga</vt:lpstr>
      <vt:lpstr>Prezentacja programu PowerPoint</vt:lpstr>
      <vt:lpstr>PARTNERZY: </vt:lpstr>
      <vt:lpstr>CEL GŁÓWNY</vt:lpstr>
      <vt:lpstr>Cele szczegółowe projektu: </vt:lpstr>
      <vt:lpstr>"Witamy w naszym CENTRUM" </vt:lpstr>
      <vt:lpstr>ZAPOZNANIE UCZESTNIKÓW czyli DZIEŃ PIERWSZY </vt:lpstr>
      <vt:lpstr>WYCIECZKA – DZIEŃ DRUGI </vt:lpstr>
      <vt:lpstr>WYCIECZKA – DZIEŃ DRUGI </vt:lpstr>
      <vt:lpstr>TRZECI DZIEŃ – GOTOWANIE, GOTOWANIE I JESZCZE RAZ GOTOWANIE!</vt:lpstr>
      <vt:lpstr>TRZECI DZIEŃ – GOTOWANIE, GOTOWANIE… ZARAZ, ZARAZ A JEDNAK NIE!  </vt:lpstr>
      <vt:lpstr>Praca wre – dzień czwarty </vt:lpstr>
      <vt:lpstr>Efekty wspólnego gotowania. Dania polskie i ukraińskie. </vt:lpstr>
      <vt:lpstr>Przygotowanie materiałów do e-booka</vt:lpstr>
      <vt:lpstr>Dziękujemy za uwagę - kolejne slajdy powstaną po dzisiejszym dniu :D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POZNAJEMY SIĘ OD KUCHNI</dc:title>
  <dc:creator>Stanowisko 5</dc:creator>
  <cp:lastModifiedBy>Katarzyna Olszak</cp:lastModifiedBy>
  <cp:revision>13</cp:revision>
  <dcterms:created xsi:type="dcterms:W3CDTF">2023-02-09T11:45:10Z</dcterms:created>
  <dcterms:modified xsi:type="dcterms:W3CDTF">2023-02-10T05:31:38Z</dcterms:modified>
</cp:coreProperties>
</file>